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2"/>
  </p:notesMasterIdLst>
  <p:sldIdLst>
    <p:sldId id="256" r:id="rId2"/>
    <p:sldId id="287" r:id="rId3"/>
    <p:sldId id="282" r:id="rId4"/>
    <p:sldId id="281" r:id="rId5"/>
    <p:sldId id="291" r:id="rId6"/>
    <p:sldId id="311" r:id="rId7"/>
    <p:sldId id="292" r:id="rId8"/>
    <p:sldId id="293" r:id="rId9"/>
    <p:sldId id="295" r:id="rId10"/>
    <p:sldId id="299" r:id="rId11"/>
    <p:sldId id="316" r:id="rId12"/>
    <p:sldId id="279" r:id="rId13"/>
    <p:sldId id="258" r:id="rId14"/>
    <p:sldId id="280" r:id="rId15"/>
    <p:sldId id="330" r:id="rId16"/>
    <p:sldId id="331" r:id="rId17"/>
    <p:sldId id="332" r:id="rId18"/>
    <p:sldId id="261" r:id="rId19"/>
    <p:sldId id="329" r:id="rId20"/>
    <p:sldId id="333" r:id="rId21"/>
    <p:sldId id="300" r:id="rId22"/>
    <p:sldId id="302" r:id="rId23"/>
    <p:sldId id="303" r:id="rId24"/>
    <p:sldId id="304" r:id="rId25"/>
    <p:sldId id="305" r:id="rId26"/>
    <p:sldId id="334" r:id="rId27"/>
    <p:sldId id="276" r:id="rId28"/>
    <p:sldId id="263" r:id="rId29"/>
    <p:sldId id="307" r:id="rId30"/>
    <p:sldId id="308" r:id="rId31"/>
    <p:sldId id="309" r:id="rId32"/>
    <p:sldId id="335" r:id="rId33"/>
    <p:sldId id="264" r:id="rId34"/>
    <p:sldId id="277" r:id="rId35"/>
    <p:sldId id="267" r:id="rId36"/>
    <p:sldId id="268" r:id="rId37"/>
    <p:sldId id="266" r:id="rId38"/>
    <p:sldId id="278" r:id="rId39"/>
    <p:sldId id="271" r:id="rId40"/>
    <p:sldId id="272" r:id="rId41"/>
    <p:sldId id="298" r:id="rId42"/>
    <p:sldId id="323" r:id="rId43"/>
    <p:sldId id="336" r:id="rId44"/>
    <p:sldId id="337" r:id="rId45"/>
    <p:sldId id="324" r:id="rId46"/>
    <p:sldId id="338" r:id="rId47"/>
    <p:sldId id="325" r:id="rId48"/>
    <p:sldId id="326" r:id="rId49"/>
    <p:sldId id="327" r:id="rId50"/>
    <p:sldId id="286" r:id="rId5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6E9"/>
    <a:srgbClr val="FEF4F5"/>
    <a:srgbClr val="FDDFE1"/>
    <a:srgbClr val="F4E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3" autoAdjust="0"/>
    <p:restoredTop sz="94201" autoAdjust="0"/>
  </p:normalViewPr>
  <p:slideViewPr>
    <p:cSldViewPr>
      <p:cViewPr>
        <p:scale>
          <a:sx n="90" d="100"/>
          <a:sy n="90" d="100"/>
        </p:scale>
        <p:origin x="-1638" y="-600"/>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659" cy="496332"/>
          </a:xfrm>
          <a:prstGeom prst="rect">
            <a:avLst/>
          </a:prstGeom>
        </p:spPr>
        <p:txBody>
          <a:bodyPr vert="horz" lIns="91408" tIns="45703" rIns="91408" bIns="45703" rtlCol="0"/>
          <a:lstStyle>
            <a:lvl1pPr algn="l">
              <a:defRPr sz="1200"/>
            </a:lvl1pPr>
          </a:lstStyle>
          <a:p>
            <a:endParaRPr lang="fr-FR"/>
          </a:p>
        </p:txBody>
      </p:sp>
      <p:sp>
        <p:nvSpPr>
          <p:cNvPr id="3" name="Espace réservé de la date 2"/>
          <p:cNvSpPr>
            <a:spLocks noGrp="1"/>
          </p:cNvSpPr>
          <p:nvPr>
            <p:ph type="dt" idx="1"/>
          </p:nvPr>
        </p:nvSpPr>
        <p:spPr>
          <a:xfrm>
            <a:off x="3850444" y="2"/>
            <a:ext cx="2945659" cy="496332"/>
          </a:xfrm>
          <a:prstGeom prst="rect">
            <a:avLst/>
          </a:prstGeom>
        </p:spPr>
        <p:txBody>
          <a:bodyPr vert="horz" lIns="91408" tIns="45703" rIns="91408" bIns="45703" rtlCol="0"/>
          <a:lstStyle>
            <a:lvl1pPr algn="r">
              <a:defRPr sz="1200"/>
            </a:lvl1pPr>
          </a:lstStyle>
          <a:p>
            <a:fld id="{4EA1CDCC-45E6-4215-83D7-AB7B01967A86}" type="datetimeFigureOut">
              <a:rPr lang="fr-FR" smtClean="0"/>
              <a:t>12/02/2020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08" tIns="45703" rIns="91408" bIns="45703"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08" tIns="45703" rIns="91408" bIns="4570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5"/>
            <a:ext cx="2945659" cy="496332"/>
          </a:xfrm>
          <a:prstGeom prst="rect">
            <a:avLst/>
          </a:prstGeom>
        </p:spPr>
        <p:txBody>
          <a:bodyPr vert="horz" lIns="91408" tIns="45703" rIns="91408" bIns="4570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5"/>
            <a:ext cx="2945659" cy="496332"/>
          </a:xfrm>
          <a:prstGeom prst="rect">
            <a:avLst/>
          </a:prstGeom>
        </p:spPr>
        <p:txBody>
          <a:bodyPr vert="horz" lIns="91408" tIns="45703" rIns="91408" bIns="45703" rtlCol="0" anchor="b"/>
          <a:lstStyle>
            <a:lvl1pPr algn="r">
              <a:defRPr sz="1200"/>
            </a:lvl1pPr>
          </a:lstStyle>
          <a:p>
            <a:fld id="{11A75FF3-60F6-4107-9884-690BE78CC374}" type="slidenum">
              <a:rPr lang="fr-FR" smtClean="0"/>
              <a:t>‹N°›</a:t>
            </a:fld>
            <a:endParaRPr lang="fr-FR"/>
          </a:p>
        </p:txBody>
      </p:sp>
    </p:spTree>
    <p:extLst>
      <p:ext uri="{BB962C8B-B14F-4D97-AF65-F5344CB8AC3E}">
        <p14:creationId xmlns:p14="http://schemas.microsoft.com/office/powerpoint/2010/main" val="263824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A75FF3-60F6-4107-9884-690BE78CC374}" type="slidenum">
              <a:rPr lang="fr-FR" smtClean="0"/>
              <a:t>26</a:t>
            </a:fld>
            <a:endParaRPr lang="fr-FR"/>
          </a:p>
        </p:txBody>
      </p:sp>
    </p:spTree>
    <p:extLst>
      <p:ext uri="{BB962C8B-B14F-4D97-AF65-F5344CB8AC3E}">
        <p14:creationId xmlns:p14="http://schemas.microsoft.com/office/powerpoint/2010/main" val="268556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EF9AAFE4-6043-449F-83C7-870E0498E910}" type="datetime1">
              <a:rPr lang="fr-FR" smtClean="0"/>
              <a:t>12/02/2020</a:t>
            </a:fld>
            <a:endParaRPr lang="fr-FR"/>
          </a:p>
        </p:txBody>
      </p:sp>
      <p:sp>
        <p:nvSpPr>
          <p:cNvPr id="20" name="Espace réservé du pied de page 19"/>
          <p:cNvSpPr>
            <a:spLocks noGrp="1"/>
          </p:cNvSpPr>
          <p:nvPr>
            <p:ph type="ftr" sz="quarter" idx="11"/>
          </p:nvPr>
        </p:nvSpPr>
        <p:spPr/>
        <p:txBody>
          <a:bodyPr/>
          <a:lstStyle>
            <a:extLst/>
          </a:lstStyle>
          <a:p>
            <a:r>
              <a:rPr lang="fr-FR" smtClean="0"/>
              <a:t>Sophie Bastard – Juillet 2016 – Laurent Nabias – septembre 2016</a:t>
            </a:r>
            <a:endParaRPr lang="fr-FR"/>
          </a:p>
        </p:txBody>
      </p:sp>
      <p:sp>
        <p:nvSpPr>
          <p:cNvPr id="10" name="Espace réservé du numéro de diapositive 9"/>
          <p:cNvSpPr>
            <a:spLocks noGrp="1"/>
          </p:cNvSpPr>
          <p:nvPr>
            <p:ph type="sldNum" sz="quarter" idx="12"/>
          </p:nvPr>
        </p:nvSpPr>
        <p:spPr/>
        <p:txBody>
          <a:bodyPr/>
          <a:lstStyle>
            <a:extLst/>
          </a:lstStyle>
          <a:p>
            <a:fld id="{12032DB1-6FAD-4A95-8891-529394E01D07}" type="slidenum">
              <a:rPr lang="fr-FR" smtClean="0"/>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FC0AEEE-4F47-42AC-8B8E-F1F09F1EC771}" type="datetime1">
              <a:rPr lang="fr-FR" smtClean="0"/>
              <a:t>12/02/2020</a:t>
            </a:fld>
            <a:endParaRPr lang="fr-FR"/>
          </a:p>
        </p:txBody>
      </p:sp>
      <p:sp>
        <p:nvSpPr>
          <p:cNvPr id="5" name="Espace réservé du pied de page 4"/>
          <p:cNvSpPr>
            <a:spLocks noGrp="1"/>
          </p:cNvSpPr>
          <p:nvPr>
            <p:ph type="ftr" sz="quarter" idx="11"/>
          </p:nvPr>
        </p:nvSpPr>
        <p:spPr/>
        <p:txBody>
          <a:bodyPr/>
          <a:lstStyle>
            <a:extLst/>
          </a:lstStyle>
          <a:p>
            <a:r>
              <a:rPr lang="fr-FR" smtClean="0"/>
              <a:t>Sophie Bastard – Juillet 2016 – Laurent Nabias – septembre 2016</a:t>
            </a:r>
            <a:endParaRPr lang="fr-FR"/>
          </a:p>
        </p:txBody>
      </p:sp>
      <p:sp>
        <p:nvSpPr>
          <p:cNvPr id="6" name="Espace réservé du numéro de diapositive 5"/>
          <p:cNvSpPr>
            <a:spLocks noGrp="1"/>
          </p:cNvSpPr>
          <p:nvPr>
            <p:ph type="sldNum" sz="quarter" idx="12"/>
          </p:nvPr>
        </p:nvSpPr>
        <p:spPr/>
        <p:txBody>
          <a:bodyPr/>
          <a:lstStyle>
            <a:extLst/>
          </a:lstStyle>
          <a:p>
            <a:fld id="{12032DB1-6FAD-4A95-8891-529394E01D07}"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0D432DF-4A6E-4FBB-A438-C2AB6D29A7AE}" type="datetime1">
              <a:rPr lang="fr-FR" smtClean="0"/>
              <a:t>12/02/2020</a:t>
            </a:fld>
            <a:endParaRPr lang="fr-FR"/>
          </a:p>
        </p:txBody>
      </p:sp>
      <p:sp>
        <p:nvSpPr>
          <p:cNvPr id="5" name="Espace réservé du pied de page 4"/>
          <p:cNvSpPr>
            <a:spLocks noGrp="1"/>
          </p:cNvSpPr>
          <p:nvPr>
            <p:ph type="ftr" sz="quarter" idx="11"/>
          </p:nvPr>
        </p:nvSpPr>
        <p:spPr/>
        <p:txBody>
          <a:bodyPr/>
          <a:lstStyle>
            <a:extLst/>
          </a:lstStyle>
          <a:p>
            <a:r>
              <a:rPr lang="fr-FR" smtClean="0"/>
              <a:t>Sophie Bastard – Juillet 2016 – Laurent Nabias – septembre 2016</a:t>
            </a:r>
            <a:endParaRPr lang="fr-FR"/>
          </a:p>
        </p:txBody>
      </p:sp>
      <p:sp>
        <p:nvSpPr>
          <p:cNvPr id="6" name="Espace réservé du numéro de diapositive 5"/>
          <p:cNvSpPr>
            <a:spLocks noGrp="1"/>
          </p:cNvSpPr>
          <p:nvPr>
            <p:ph type="sldNum" sz="quarter" idx="12"/>
          </p:nvPr>
        </p:nvSpPr>
        <p:spPr/>
        <p:txBody>
          <a:bodyPr/>
          <a:lstStyle>
            <a:extLst/>
          </a:lstStyle>
          <a:p>
            <a:fld id="{12032DB1-6FAD-4A95-8891-529394E01D07}"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3361D7E-9A23-474B-90B8-62DD60FA69B7}" type="datetime1">
              <a:rPr lang="fr-FR" smtClean="0"/>
              <a:t>12/02/2020</a:t>
            </a:fld>
            <a:endParaRPr lang="fr-FR"/>
          </a:p>
        </p:txBody>
      </p:sp>
      <p:sp>
        <p:nvSpPr>
          <p:cNvPr id="5" name="Espace réservé du pied de page 4"/>
          <p:cNvSpPr>
            <a:spLocks noGrp="1"/>
          </p:cNvSpPr>
          <p:nvPr>
            <p:ph type="ftr" sz="quarter" idx="11"/>
          </p:nvPr>
        </p:nvSpPr>
        <p:spPr/>
        <p:txBody>
          <a:bodyPr/>
          <a:lstStyle>
            <a:extLst/>
          </a:lstStyle>
          <a:p>
            <a:r>
              <a:rPr lang="fr-FR" smtClean="0"/>
              <a:t>Sophie Bastard – Juillet 2016 – Laurent Nabias – septembre 2016</a:t>
            </a:r>
            <a:endParaRPr lang="fr-FR"/>
          </a:p>
        </p:txBody>
      </p:sp>
      <p:sp>
        <p:nvSpPr>
          <p:cNvPr id="6" name="Espace réservé du numéro de diapositive 5"/>
          <p:cNvSpPr>
            <a:spLocks noGrp="1"/>
          </p:cNvSpPr>
          <p:nvPr>
            <p:ph type="sldNum" sz="quarter" idx="12"/>
          </p:nvPr>
        </p:nvSpPr>
        <p:spPr/>
        <p:txBody>
          <a:bodyPr/>
          <a:lstStyle>
            <a:extLst/>
          </a:lstStyle>
          <a:p>
            <a:fld id="{12032DB1-6FAD-4A95-8891-529394E01D07}"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1A14E981-7B65-42CC-965E-44D0D283B36A}" type="datetime1">
              <a:rPr lang="fr-FR" smtClean="0"/>
              <a:t>12/02/2020</a:t>
            </a:fld>
            <a:endParaRPr lang="fr-FR"/>
          </a:p>
        </p:txBody>
      </p:sp>
      <p:sp>
        <p:nvSpPr>
          <p:cNvPr id="5" name="Espace réservé du pied de page 4"/>
          <p:cNvSpPr>
            <a:spLocks noGrp="1"/>
          </p:cNvSpPr>
          <p:nvPr>
            <p:ph type="ftr" sz="quarter" idx="11"/>
          </p:nvPr>
        </p:nvSpPr>
        <p:spPr/>
        <p:txBody>
          <a:bodyPr/>
          <a:lstStyle>
            <a:extLst/>
          </a:lstStyle>
          <a:p>
            <a:r>
              <a:rPr lang="fr-FR" smtClean="0"/>
              <a:t>Sophie Bastard – Juillet 2016 – Laurent Nabias – septembre 2016</a:t>
            </a:r>
            <a:endParaRPr lang="fr-FR"/>
          </a:p>
        </p:txBody>
      </p:sp>
      <p:sp>
        <p:nvSpPr>
          <p:cNvPr id="6" name="Espace réservé du numéro de diapositive 5"/>
          <p:cNvSpPr>
            <a:spLocks noGrp="1"/>
          </p:cNvSpPr>
          <p:nvPr>
            <p:ph type="sldNum" sz="quarter" idx="12"/>
          </p:nvPr>
        </p:nvSpPr>
        <p:spPr/>
        <p:txBody>
          <a:bodyPr/>
          <a:lstStyle>
            <a:extLst/>
          </a:lstStyle>
          <a:p>
            <a:fld id="{12032DB1-6FAD-4A95-8891-529394E01D07}" type="slidenum">
              <a:rPr lang="fr-FR" smtClean="0"/>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4C7DFDA9-3210-4D7C-9AD5-053C1F7B2E89}" type="datetime1">
              <a:rPr lang="fr-FR" smtClean="0"/>
              <a:t>12/02/2020</a:t>
            </a:fld>
            <a:endParaRPr lang="fr-FR"/>
          </a:p>
        </p:txBody>
      </p:sp>
      <p:sp>
        <p:nvSpPr>
          <p:cNvPr id="6" name="Espace réservé du pied de page 5"/>
          <p:cNvSpPr>
            <a:spLocks noGrp="1"/>
          </p:cNvSpPr>
          <p:nvPr>
            <p:ph type="ftr" sz="quarter" idx="11"/>
          </p:nvPr>
        </p:nvSpPr>
        <p:spPr/>
        <p:txBody>
          <a:bodyPr/>
          <a:lstStyle>
            <a:extLst/>
          </a:lstStyle>
          <a:p>
            <a:r>
              <a:rPr lang="fr-FR" smtClean="0"/>
              <a:t>Sophie Bastard – Juillet 2016 – Laurent Nabias – septembre 2016</a:t>
            </a:r>
            <a:endParaRPr lang="fr-FR"/>
          </a:p>
        </p:txBody>
      </p:sp>
      <p:sp>
        <p:nvSpPr>
          <p:cNvPr id="7" name="Espace réservé du numéro de diapositive 6"/>
          <p:cNvSpPr>
            <a:spLocks noGrp="1"/>
          </p:cNvSpPr>
          <p:nvPr>
            <p:ph type="sldNum" sz="quarter" idx="12"/>
          </p:nvPr>
        </p:nvSpPr>
        <p:spPr/>
        <p:txBody>
          <a:bodyPr/>
          <a:lstStyle>
            <a:extLst/>
          </a:lstStyle>
          <a:p>
            <a:fld id="{12032DB1-6FAD-4A95-8891-529394E01D07}"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2A16A3D3-CE0B-4B3E-BA9A-7A80990A8708}" type="datetime1">
              <a:rPr lang="fr-FR" smtClean="0"/>
              <a:t>12/02/2020</a:t>
            </a:fld>
            <a:endParaRPr lang="fr-FR"/>
          </a:p>
        </p:txBody>
      </p:sp>
      <p:sp>
        <p:nvSpPr>
          <p:cNvPr id="8" name="Espace réservé du pied de page 7"/>
          <p:cNvSpPr>
            <a:spLocks noGrp="1"/>
          </p:cNvSpPr>
          <p:nvPr>
            <p:ph type="ftr" sz="quarter" idx="11"/>
          </p:nvPr>
        </p:nvSpPr>
        <p:spPr/>
        <p:txBody>
          <a:bodyPr/>
          <a:lstStyle>
            <a:extLst/>
          </a:lstStyle>
          <a:p>
            <a:r>
              <a:rPr lang="fr-FR" smtClean="0"/>
              <a:t>Sophie Bastard – Juillet 2016 – Laurent Nabias – septembre 2016</a:t>
            </a:r>
            <a:endParaRPr lang="fr-FR"/>
          </a:p>
        </p:txBody>
      </p:sp>
      <p:sp>
        <p:nvSpPr>
          <p:cNvPr id="9" name="Espace réservé du numéro de diapositive 8"/>
          <p:cNvSpPr>
            <a:spLocks noGrp="1"/>
          </p:cNvSpPr>
          <p:nvPr>
            <p:ph type="sldNum" sz="quarter" idx="12"/>
          </p:nvPr>
        </p:nvSpPr>
        <p:spPr/>
        <p:txBody>
          <a:bodyPr/>
          <a:lstStyle>
            <a:extLst/>
          </a:lstStyle>
          <a:p>
            <a:fld id="{12032DB1-6FAD-4A95-8891-529394E01D07}"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00A94F90-E536-46B2-AB51-3951D6A849C2}" type="datetime1">
              <a:rPr lang="fr-FR" smtClean="0"/>
              <a:t>12/02/2020</a:t>
            </a:fld>
            <a:endParaRPr lang="fr-FR"/>
          </a:p>
        </p:txBody>
      </p:sp>
      <p:sp>
        <p:nvSpPr>
          <p:cNvPr id="4" name="Espace réservé du pied de page 3"/>
          <p:cNvSpPr>
            <a:spLocks noGrp="1"/>
          </p:cNvSpPr>
          <p:nvPr>
            <p:ph type="ftr" sz="quarter" idx="11"/>
          </p:nvPr>
        </p:nvSpPr>
        <p:spPr/>
        <p:txBody>
          <a:bodyPr/>
          <a:lstStyle>
            <a:extLst/>
          </a:lstStyle>
          <a:p>
            <a:r>
              <a:rPr lang="fr-FR" smtClean="0"/>
              <a:t>Sophie Bastard – Juillet 2016 – Laurent Nabias – septembre 2016</a:t>
            </a:r>
            <a:endParaRPr lang="fr-FR"/>
          </a:p>
        </p:txBody>
      </p:sp>
      <p:sp>
        <p:nvSpPr>
          <p:cNvPr id="5" name="Espace réservé du numéro de diapositive 4"/>
          <p:cNvSpPr>
            <a:spLocks noGrp="1"/>
          </p:cNvSpPr>
          <p:nvPr>
            <p:ph type="sldNum" sz="quarter" idx="12"/>
          </p:nvPr>
        </p:nvSpPr>
        <p:spPr/>
        <p:txBody>
          <a:bodyPr/>
          <a:lstStyle>
            <a:extLst/>
          </a:lstStyle>
          <a:p>
            <a:fld id="{12032DB1-6FAD-4A95-8891-529394E01D07}"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CBED6378-0020-4593-8176-868817DAEE0E}" type="datetime1">
              <a:rPr lang="fr-FR" smtClean="0"/>
              <a:t>12/02/2020</a:t>
            </a:fld>
            <a:endParaRPr lang="fr-FR"/>
          </a:p>
        </p:txBody>
      </p:sp>
      <p:sp>
        <p:nvSpPr>
          <p:cNvPr id="3" name="Espace réservé du pied de page 2"/>
          <p:cNvSpPr>
            <a:spLocks noGrp="1"/>
          </p:cNvSpPr>
          <p:nvPr>
            <p:ph type="ftr" sz="quarter" idx="11"/>
          </p:nvPr>
        </p:nvSpPr>
        <p:spPr/>
        <p:txBody>
          <a:bodyPr/>
          <a:lstStyle>
            <a:extLst/>
          </a:lstStyle>
          <a:p>
            <a:r>
              <a:rPr lang="fr-FR" smtClean="0"/>
              <a:t>Sophie Bastard – Juillet 2016 – Laurent Nabias – septembre 2016</a:t>
            </a:r>
            <a:endParaRPr lang="fr-FR"/>
          </a:p>
        </p:txBody>
      </p:sp>
      <p:sp>
        <p:nvSpPr>
          <p:cNvPr id="4" name="Espace réservé du numéro de diapositive 3"/>
          <p:cNvSpPr>
            <a:spLocks noGrp="1"/>
          </p:cNvSpPr>
          <p:nvPr>
            <p:ph type="sldNum" sz="quarter" idx="12"/>
          </p:nvPr>
        </p:nvSpPr>
        <p:spPr/>
        <p:txBody>
          <a:bodyPr/>
          <a:lstStyle>
            <a:extLst/>
          </a:lstStyle>
          <a:p>
            <a:fld id="{12032DB1-6FAD-4A95-8891-529394E01D07}" type="slidenum">
              <a:rPr lang="fr-FR" smtClean="0"/>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691E0A4-0949-4892-B776-4A47235CD057}" type="datetime1">
              <a:rPr lang="fr-FR" smtClean="0"/>
              <a:t>12/02/2020</a:t>
            </a:fld>
            <a:endParaRPr lang="fr-FR"/>
          </a:p>
        </p:txBody>
      </p:sp>
      <p:sp>
        <p:nvSpPr>
          <p:cNvPr id="6" name="Espace réservé du pied de page 5"/>
          <p:cNvSpPr>
            <a:spLocks noGrp="1"/>
          </p:cNvSpPr>
          <p:nvPr>
            <p:ph type="ftr" sz="quarter" idx="11"/>
          </p:nvPr>
        </p:nvSpPr>
        <p:spPr/>
        <p:txBody>
          <a:bodyPr/>
          <a:lstStyle>
            <a:extLst/>
          </a:lstStyle>
          <a:p>
            <a:r>
              <a:rPr lang="fr-FR" smtClean="0"/>
              <a:t>Sophie Bastard – Juillet 2016 – Laurent Nabias – septembre 2016</a:t>
            </a:r>
            <a:endParaRPr lang="fr-FR"/>
          </a:p>
        </p:txBody>
      </p:sp>
      <p:sp>
        <p:nvSpPr>
          <p:cNvPr id="7" name="Espace réservé du numéro de diapositive 6"/>
          <p:cNvSpPr>
            <a:spLocks noGrp="1"/>
          </p:cNvSpPr>
          <p:nvPr>
            <p:ph type="sldNum" sz="quarter" idx="12"/>
          </p:nvPr>
        </p:nvSpPr>
        <p:spPr/>
        <p:txBody>
          <a:bodyPr/>
          <a:lstStyle>
            <a:extLst/>
          </a:lstStyle>
          <a:p>
            <a:fld id="{12032DB1-6FAD-4A95-8891-529394E01D07}"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EE224884-549D-467B-8EF1-5CBD3C4BA6DF}" type="datetime1">
              <a:rPr lang="fr-FR" smtClean="0"/>
              <a:t>12/02/2020</a:t>
            </a:fld>
            <a:endParaRPr lang="fr-FR"/>
          </a:p>
        </p:txBody>
      </p:sp>
      <p:sp>
        <p:nvSpPr>
          <p:cNvPr id="6" name="Espace réservé du pied de page 5"/>
          <p:cNvSpPr>
            <a:spLocks noGrp="1"/>
          </p:cNvSpPr>
          <p:nvPr>
            <p:ph type="ftr" sz="quarter" idx="11"/>
          </p:nvPr>
        </p:nvSpPr>
        <p:spPr/>
        <p:txBody>
          <a:bodyPr/>
          <a:lstStyle>
            <a:extLst/>
          </a:lstStyle>
          <a:p>
            <a:r>
              <a:rPr lang="fr-FR" smtClean="0"/>
              <a:t>Sophie Bastard – Juillet 2016 – Laurent Nabias – septembre 2016</a:t>
            </a:r>
            <a:endParaRPr lang="fr-FR"/>
          </a:p>
        </p:txBody>
      </p:sp>
      <p:sp>
        <p:nvSpPr>
          <p:cNvPr id="7" name="Espace réservé du numéro de diapositive 6"/>
          <p:cNvSpPr>
            <a:spLocks noGrp="1"/>
          </p:cNvSpPr>
          <p:nvPr>
            <p:ph type="sldNum" sz="quarter" idx="12"/>
          </p:nvPr>
        </p:nvSpPr>
        <p:spPr/>
        <p:txBody>
          <a:bodyPr/>
          <a:lstStyle>
            <a:extLst/>
          </a:lstStyle>
          <a:p>
            <a:fld id="{12032DB1-6FAD-4A95-8891-529394E01D07}" type="slidenum">
              <a:rPr lang="fr-FR" smtClean="0"/>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BFA55B-6BC2-4B8D-BCDB-07017CF0DAB3}" type="datetime1">
              <a:rPr lang="fr-FR" smtClean="0"/>
              <a:t>12/02/2020</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fr-FR" smtClean="0"/>
              <a:t>Sophie Bastard – Juillet 2016 – Laurent Nabias – septembre 2016</a:t>
            </a:r>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032DB1-6FAD-4A95-8891-529394E01D07}" type="slidenum">
              <a:rPr lang="fr-FR" smtClean="0"/>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csd.cnrs.fr/fr/2016/10/vos-depots-dans-hal-ce-qui-change-avec-la-loi-pour-une-republique-numerique/"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hal-univ-paris3.archives-ouvertes.fr/"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icampus.univ-paris3.fr/course/view.php?id=229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heloise.ccsd.cnrs.fr/" TargetMode="External"/><Relationship Id="rId2" Type="http://schemas.openxmlformats.org/officeDocument/2006/relationships/hyperlink" Target="http://www.sherpa.ac.uk/romeo/" TargetMode="External"/><Relationship Id="rId1" Type="http://schemas.openxmlformats.org/officeDocument/2006/relationships/slideLayout" Target="../slideLayouts/slideLayout6.xml"/><Relationship Id="rId4" Type="http://schemas.openxmlformats.org/officeDocument/2006/relationships/hyperlink" Target="http://www.accesoabierto.net/dulcine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7321" y="2564904"/>
            <a:ext cx="7560840" cy="1368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324421" y="2578947"/>
            <a:ext cx="7406640" cy="1112144"/>
          </a:xfrm>
        </p:spPr>
        <p:txBody>
          <a:bodyPr>
            <a:normAutofit/>
          </a:bodyPr>
          <a:lstStyle/>
          <a:p>
            <a:pPr algn="ctr"/>
            <a:r>
              <a:rPr lang="fr-FR" sz="4400" dirty="0" smtClean="0">
                <a:latin typeface="Calibri" pitchFamily="34" charset="0"/>
              </a:rPr>
              <a:t>Procédure de dépôt dans HAL</a:t>
            </a:r>
            <a:endParaRPr lang="fr-FR" sz="4400"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1</a:t>
            </a:fld>
            <a:endParaRPr lang="fr-FR"/>
          </a:p>
        </p:txBody>
      </p:sp>
      <p:cxnSp>
        <p:nvCxnSpPr>
          <p:cNvPr id="6" name="Connecteur droit avec flèche 5"/>
          <p:cNvCxnSpPr/>
          <p:nvPr/>
        </p:nvCxnSpPr>
        <p:spPr>
          <a:xfrm>
            <a:off x="5041522" y="3717032"/>
            <a:ext cx="0" cy="3140968"/>
          </a:xfrm>
          <a:prstGeom prst="straightConnector1">
            <a:avLst/>
          </a:prstGeom>
          <a:ln w="76200">
            <a:solidFill>
              <a:schemeClr val="bg2"/>
            </a:solidFill>
            <a:tailEnd type="arrow"/>
          </a:ln>
        </p:spPr>
        <p:style>
          <a:lnRef idx="1">
            <a:schemeClr val="accent2"/>
          </a:lnRef>
          <a:fillRef idx="0">
            <a:schemeClr val="accent2"/>
          </a:fillRef>
          <a:effectRef idx="0">
            <a:schemeClr val="accent2"/>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722164"/>
            <a:ext cx="1496334" cy="149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112" y="154473"/>
            <a:ext cx="3896187" cy="2061795"/>
          </a:xfrm>
          <a:prstGeom prst="rect">
            <a:avLst/>
          </a:prstGeom>
        </p:spPr>
      </p:pic>
    </p:spTree>
    <p:extLst>
      <p:ext uri="{BB962C8B-B14F-4D97-AF65-F5344CB8AC3E}">
        <p14:creationId xmlns:p14="http://schemas.microsoft.com/office/powerpoint/2010/main" val="2799908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9612" y="68860"/>
            <a:ext cx="7920880" cy="980728"/>
          </a:xfrm>
          <a:solidFill>
            <a:srgbClr val="FBF6E9"/>
          </a:solidFill>
          <a:ln>
            <a:solidFill>
              <a:schemeClr val="accent5"/>
            </a:solidFill>
          </a:ln>
        </p:spPr>
        <p:txBody>
          <a:bodyPr>
            <a:noAutofit/>
          </a:bodyPr>
          <a:lstStyle/>
          <a:p>
            <a:pPr lvl="0" algn="ctr"/>
            <a:r>
              <a:rPr lang="fr-FR" altLang="fr-FR" sz="2800" dirty="0" smtClean="0">
                <a:solidFill>
                  <a:schemeClr val="accent5">
                    <a:lumMod val="75000"/>
                  </a:schemeClr>
                </a:solidFill>
                <a:effectLst>
                  <a:outerShdw blurRad="38100" dist="38100" dir="2700000" algn="tl">
                    <a:srgbClr val="000000">
                      <a:alpha val="43137"/>
                    </a:srgbClr>
                  </a:outerShdw>
                </a:effectLst>
                <a:latin typeface="Calibri" pitchFamily="34" charset="0"/>
                <a:cs typeface="Arial" charset="0"/>
              </a:rPr>
              <a:t>CE QUI CHANGE POUR LE DÉPÔT DANS HAL AVEC LA LOI POUR UNE RÉPUBLIQUE NUMÉRIQUE</a:t>
            </a:r>
            <a:endParaRPr lang="fr-FR" sz="1800" dirty="0">
              <a:solidFill>
                <a:schemeClr val="accent5">
                  <a:lumMod val="75000"/>
                </a:schemeClr>
              </a:solidFill>
              <a:effectLst>
                <a:outerShdw blurRad="38100" dist="38100" dir="2700000" algn="tl">
                  <a:srgbClr val="000000">
                    <a:alpha val="43137"/>
                  </a:srgbClr>
                </a:outerShdw>
              </a:effectLst>
              <a:latin typeface="Calibri" pitchFamily="34" charset="0"/>
            </a:endParaRPr>
          </a:p>
        </p:txBody>
      </p:sp>
      <p:sp>
        <p:nvSpPr>
          <p:cNvPr id="4" name="Espace réservé du numéro de diapositive 3"/>
          <p:cNvSpPr>
            <a:spLocks noGrp="1"/>
          </p:cNvSpPr>
          <p:nvPr>
            <p:ph type="sldNum" sz="quarter" idx="12"/>
          </p:nvPr>
        </p:nvSpPr>
        <p:spPr/>
        <p:txBody>
          <a:bodyPr/>
          <a:lstStyle/>
          <a:p>
            <a:fld id="{12032DB1-6FAD-4A95-8891-529394E01D07}" type="slidenum">
              <a:rPr lang="fr-FR" sz="1000" smtClean="0"/>
              <a:t>10</a:t>
            </a:fld>
            <a:endParaRPr lang="fr-FR" sz="1000"/>
          </a:p>
        </p:txBody>
      </p:sp>
      <p:sp>
        <p:nvSpPr>
          <p:cNvPr id="5" name="Rectangle 1"/>
          <p:cNvSpPr>
            <a:spLocks noChangeArrowheads="1"/>
          </p:cNvSpPr>
          <p:nvPr/>
        </p:nvSpPr>
        <p:spPr bwMode="auto">
          <a:xfrm>
            <a:off x="1043608" y="1713628"/>
            <a:ext cx="7992888"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strike="noStrike" cap="none" normalizeH="0" baseline="0" dirty="0" smtClean="0">
                <a:ln>
                  <a:noFill/>
                </a:ln>
                <a:latin typeface="Calibri" pitchFamily="34" charset="0"/>
                <a:cs typeface="Arial" panose="020B0604020202020204" pitchFamily="34" charset="0"/>
              </a:rPr>
              <a:t>Le</a:t>
            </a:r>
            <a:r>
              <a:rPr kumimoji="0" lang="fr-FR" altLang="fr-FR" sz="1600" b="1" i="0" strike="noStrike" cap="none" normalizeH="0" dirty="0" smtClean="0">
                <a:ln>
                  <a:noFill/>
                </a:ln>
                <a:latin typeface="Calibri" pitchFamily="34" charset="0"/>
                <a:cs typeface="Arial" panose="020B0604020202020204" pitchFamily="34" charset="0"/>
              </a:rPr>
              <a:t> texte de la loi :</a:t>
            </a:r>
          </a:p>
          <a:p>
            <a:pPr marL="361950" marR="0" lvl="0" algn="just" defTabSz="914400" rtl="0" eaLnBrk="0" fontAlgn="base" latinLnBrk="0" hangingPunct="0">
              <a:lnSpc>
                <a:spcPct val="100000"/>
              </a:lnSpc>
              <a:spcBef>
                <a:spcPct val="0"/>
              </a:spcBef>
              <a:spcAft>
                <a:spcPct val="0"/>
              </a:spcAft>
              <a:buClrTx/>
              <a:buSzTx/>
              <a:buFontTx/>
              <a:buNone/>
              <a:tabLst/>
            </a:pPr>
            <a:r>
              <a:rPr kumimoji="0" lang="fr-FR" altLang="fr-FR" sz="1200" b="0" i="1" u="none" strike="noStrike" cap="none" normalizeH="0" baseline="0" dirty="0" smtClean="0">
                <a:ln>
                  <a:noFill/>
                </a:ln>
                <a:solidFill>
                  <a:schemeClr val="tx1"/>
                </a:solidFill>
                <a:effectLst/>
                <a:latin typeface="Calibri" pitchFamily="34" charset="0"/>
                <a:cs typeface="Arial" panose="020B0604020202020204" pitchFamily="34" charset="0"/>
              </a:rPr>
              <a:t>Lorsqu’un écrit scientifique issu d’une </a:t>
            </a:r>
          </a:p>
          <a:p>
            <a:pPr marL="533400" marR="0" lvl="0" indent="-171450" algn="just" defTabSz="914400" rtl="0" eaLnBrk="0" fontAlgn="base" latinLnBrk="0" hangingPunct="0">
              <a:lnSpc>
                <a:spcPct val="100000"/>
              </a:lnSpc>
              <a:spcBef>
                <a:spcPct val="0"/>
              </a:spcBef>
              <a:spcAft>
                <a:spcPct val="0"/>
              </a:spcAft>
              <a:buClrTx/>
              <a:buSzTx/>
              <a:buFont typeface="Courier New" pitchFamily="49" charset="0"/>
              <a:buChar char="o"/>
              <a:tabLst/>
            </a:pPr>
            <a:r>
              <a:rPr kumimoji="0" lang="fr-FR" altLang="fr-FR" sz="1200" b="1" i="1" u="none" strike="noStrike" cap="none" normalizeH="0" baseline="0" dirty="0" smtClean="0">
                <a:ln>
                  <a:noFill/>
                </a:ln>
                <a:solidFill>
                  <a:srgbClr val="C00000"/>
                </a:solidFill>
                <a:effectLst/>
                <a:latin typeface="Calibri" pitchFamily="34" charset="0"/>
                <a:cs typeface="Arial" panose="020B0604020202020204" pitchFamily="34" charset="0"/>
              </a:rPr>
              <a:t> activité de recherche financée au moins pour moitié par des dotations de l’Etat</a:t>
            </a:r>
            <a:r>
              <a:rPr kumimoji="0" lang="fr-FR" altLang="fr-FR" sz="1200" b="0" i="1" u="none" strike="noStrike" cap="none" normalizeH="0" baseline="0" dirty="0" smtClean="0">
                <a:ln>
                  <a:noFill/>
                </a:ln>
                <a:solidFill>
                  <a:srgbClr val="C00000"/>
                </a:solidFill>
                <a:effectLst/>
                <a:latin typeface="Calibri" pitchFamily="34" charset="0"/>
                <a:cs typeface="Arial" panose="020B0604020202020204" pitchFamily="34" charset="0"/>
              </a:rPr>
              <a:t>, </a:t>
            </a:r>
            <a:r>
              <a:rPr kumimoji="0" lang="fr-FR" altLang="fr-FR" sz="1200" b="1" i="1" u="none" strike="noStrike" cap="none" normalizeH="0" baseline="0" dirty="0" smtClean="0">
                <a:ln>
                  <a:noFill/>
                </a:ln>
                <a:solidFill>
                  <a:srgbClr val="C00000"/>
                </a:solidFill>
                <a:effectLst/>
                <a:latin typeface="Calibri" pitchFamily="34" charset="0"/>
                <a:cs typeface="Arial" panose="020B0604020202020204" pitchFamily="34" charset="0"/>
              </a:rPr>
              <a:t>des collectivités territoriales ou des établissements publics, par des subventions d’agences de financement nationales ou par des fonds de l’Union européenne </a:t>
            </a:r>
          </a:p>
          <a:p>
            <a:pPr marL="361950" marR="0" lvl="0" algn="just" defTabSz="914400" rtl="0" eaLnBrk="0" fontAlgn="base" latinLnBrk="0" hangingPunct="0">
              <a:lnSpc>
                <a:spcPct val="100000"/>
              </a:lnSpc>
              <a:spcBef>
                <a:spcPct val="0"/>
              </a:spcBef>
              <a:spcAft>
                <a:spcPct val="0"/>
              </a:spcAft>
              <a:buClrTx/>
              <a:buSzTx/>
              <a:tabLst/>
            </a:pPr>
            <a:r>
              <a:rPr kumimoji="0" lang="fr-FR" altLang="fr-FR" sz="1200" b="1" u="none" strike="noStrike" cap="none" normalizeH="0" baseline="0" dirty="0" smtClean="0">
                <a:ln>
                  <a:noFill/>
                </a:ln>
                <a:effectLst/>
                <a:latin typeface="Calibri" pitchFamily="34" charset="0"/>
                <a:cs typeface="Arial" panose="020B0604020202020204" pitchFamily="34" charset="0"/>
                <a:sym typeface="Wingdings" panose="05000000000000000000" pitchFamily="2" charset="2"/>
              </a:rPr>
              <a:t></a:t>
            </a:r>
            <a:r>
              <a:rPr kumimoji="0" lang="fr-FR" altLang="fr-FR" sz="1200" b="1" u="none" strike="noStrike" cap="none" normalizeH="0" baseline="0" dirty="0" smtClean="0">
                <a:ln>
                  <a:noFill/>
                </a:ln>
                <a:solidFill>
                  <a:srgbClr val="0070C0"/>
                </a:solidFill>
                <a:effectLst/>
                <a:latin typeface="Calibri" pitchFamily="34" charset="0"/>
                <a:cs typeface="Arial" panose="020B0604020202020204" pitchFamily="34" charset="0"/>
                <a:sym typeface="Wingdings" panose="05000000000000000000" pitchFamily="2" charset="2"/>
              </a:rPr>
              <a:t>RECHERCHES FINANCEES</a:t>
            </a:r>
            <a:r>
              <a:rPr kumimoji="0" lang="fr-FR" altLang="fr-FR" sz="1200" b="1" u="none" strike="noStrike" cap="none" normalizeH="0" dirty="0" smtClean="0">
                <a:ln>
                  <a:noFill/>
                </a:ln>
                <a:solidFill>
                  <a:srgbClr val="0070C0"/>
                </a:solidFill>
                <a:effectLst/>
                <a:latin typeface="Calibri" pitchFamily="34" charset="0"/>
                <a:cs typeface="Arial" panose="020B0604020202020204" pitchFamily="34" charset="0"/>
                <a:sym typeface="Wingdings" panose="05000000000000000000" pitchFamily="2" charset="2"/>
              </a:rPr>
              <a:t> AU MOINS POUR MOITIE SUR FONDS PUBLICS.</a:t>
            </a:r>
          </a:p>
          <a:p>
            <a:pPr marL="361950" marR="0" lvl="0" algn="just" defTabSz="914400" rtl="0" eaLnBrk="0" fontAlgn="base" latinLnBrk="0" hangingPunct="0">
              <a:lnSpc>
                <a:spcPct val="100000"/>
              </a:lnSpc>
              <a:spcBef>
                <a:spcPct val="0"/>
              </a:spcBef>
              <a:spcAft>
                <a:spcPct val="0"/>
              </a:spcAft>
              <a:buClrTx/>
              <a:buSzTx/>
              <a:tabLst/>
            </a:pPr>
            <a:endParaRPr kumimoji="0" lang="fr-FR" altLang="fr-FR" sz="1200" b="1" i="1" u="none" strike="noStrike" cap="none" normalizeH="0" baseline="0" dirty="0" smtClean="0">
              <a:ln>
                <a:noFill/>
              </a:ln>
              <a:solidFill>
                <a:srgbClr val="00B050"/>
              </a:solidFill>
              <a:effectLst/>
              <a:latin typeface="Calibri" pitchFamily="34" charset="0"/>
              <a:cs typeface="Arial" panose="020B0604020202020204" pitchFamily="34" charset="0"/>
            </a:endParaRPr>
          </a:p>
          <a:p>
            <a:pPr marL="533400" marR="0" lvl="0" indent="-171450" algn="just" defTabSz="914400" rtl="0" eaLnBrk="0" fontAlgn="base" latinLnBrk="0" hangingPunct="0">
              <a:lnSpc>
                <a:spcPct val="100000"/>
              </a:lnSpc>
              <a:spcBef>
                <a:spcPct val="0"/>
              </a:spcBef>
              <a:spcAft>
                <a:spcPct val="0"/>
              </a:spcAft>
              <a:buClrTx/>
              <a:buSzTx/>
              <a:buFont typeface="Courier New" pitchFamily="49" charset="0"/>
              <a:buChar char="o"/>
              <a:tabLst/>
            </a:pPr>
            <a:r>
              <a:rPr kumimoji="0" lang="fr-FR" altLang="fr-FR" sz="1200" b="1" i="1" u="none" strike="noStrike" cap="none" normalizeH="0" baseline="0" dirty="0" smtClean="0">
                <a:ln>
                  <a:noFill/>
                </a:ln>
                <a:solidFill>
                  <a:srgbClr val="C00000"/>
                </a:solidFill>
                <a:effectLst/>
                <a:latin typeface="Calibri" pitchFamily="34" charset="0"/>
                <a:cs typeface="Arial" panose="020B0604020202020204" pitchFamily="34" charset="0"/>
              </a:rPr>
              <a:t> est publié dans un périodique </a:t>
            </a:r>
            <a:r>
              <a:rPr kumimoji="0" lang="fr-FR" altLang="fr-FR" sz="1200" b="0" i="1" u="none" strike="noStrike" cap="none" normalizeH="0" baseline="0" dirty="0" smtClean="0">
                <a:ln>
                  <a:noFill/>
                </a:ln>
                <a:solidFill>
                  <a:schemeClr val="tx1"/>
                </a:solidFill>
                <a:effectLst/>
                <a:latin typeface="Calibri" pitchFamily="34" charset="0"/>
                <a:cs typeface="Arial" panose="020B0604020202020204" pitchFamily="34" charset="0"/>
              </a:rPr>
              <a:t>paraissant au moins une fois par an, son auteur dispose, même après avoir accordé des droits exclusifs à un éditeur,</a:t>
            </a:r>
          </a:p>
          <a:p>
            <a:pPr marL="361950" marR="0" lvl="0" algn="just" defTabSz="914400" rtl="0" eaLnBrk="0" fontAlgn="base" latinLnBrk="0" hangingPunct="0">
              <a:lnSpc>
                <a:spcPct val="100000"/>
              </a:lnSpc>
              <a:spcBef>
                <a:spcPct val="0"/>
              </a:spcBef>
              <a:spcAft>
                <a:spcPct val="0"/>
              </a:spcAft>
              <a:buClrTx/>
              <a:buSzTx/>
              <a:tabLst/>
            </a:pPr>
            <a:r>
              <a:rPr kumimoji="0" lang="fr-FR" altLang="fr-FR" sz="1200" b="1" u="none" strike="noStrike" cap="none" normalizeH="0" baseline="0" dirty="0" smtClean="0">
                <a:ln>
                  <a:noFill/>
                </a:ln>
                <a:solidFill>
                  <a:schemeClr val="tx1"/>
                </a:solidFill>
                <a:effectLst/>
                <a:latin typeface="Calibri" pitchFamily="34" charset="0"/>
                <a:cs typeface="Arial" panose="020B0604020202020204" pitchFamily="34" charset="0"/>
                <a:sym typeface="Wingdings" panose="05000000000000000000" pitchFamily="2" charset="2"/>
              </a:rPr>
              <a:t></a:t>
            </a:r>
            <a:r>
              <a:rPr kumimoji="0" lang="fr-FR" altLang="fr-FR" sz="1200" b="0" i="1" u="none" strike="noStrike" cap="none" normalizeH="0" baseline="0" dirty="0" smtClean="0">
                <a:ln>
                  <a:noFill/>
                </a:ln>
                <a:solidFill>
                  <a:schemeClr val="tx1"/>
                </a:solidFill>
                <a:effectLst/>
                <a:latin typeface="Calibri" pitchFamily="34" charset="0"/>
                <a:cs typeface="Arial" panose="020B0604020202020204" pitchFamily="34" charset="0"/>
                <a:sym typeface="Wingdings" panose="05000000000000000000" pitchFamily="2" charset="2"/>
              </a:rPr>
              <a:t> </a:t>
            </a:r>
            <a:r>
              <a:rPr kumimoji="0" lang="fr-FR" altLang="fr-FR" sz="1200" b="1" i="1" u="none" strike="noStrike" cap="none" normalizeH="0" baseline="0" dirty="0" smtClean="0">
                <a:ln>
                  <a:noFill/>
                </a:ln>
                <a:solidFill>
                  <a:srgbClr val="0070C0"/>
                </a:solidFill>
                <a:effectLst/>
                <a:latin typeface="Calibri" pitchFamily="34" charset="0"/>
                <a:cs typeface="Arial" panose="020B0604020202020204" pitchFamily="34" charset="0"/>
                <a:sym typeface="Wingdings" panose="05000000000000000000" pitchFamily="2" charset="2"/>
              </a:rPr>
              <a:t>RECHERCHES DANS UNE REVUE (Acte de colloque non concerné)</a:t>
            </a:r>
          </a:p>
          <a:p>
            <a:pPr marL="361950" marR="0" lvl="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200" b="1" i="1" u="none" strike="noStrike" cap="none" normalizeH="0" baseline="0" dirty="0" smtClean="0">
              <a:ln>
                <a:noFill/>
              </a:ln>
              <a:solidFill>
                <a:srgbClr val="00B050"/>
              </a:solidFill>
              <a:effectLst/>
              <a:latin typeface="Calibri" pitchFamily="34" charset="0"/>
              <a:cs typeface="Arial" charset="0"/>
            </a:endParaRPr>
          </a:p>
          <a:p>
            <a:pPr marL="533400" marR="0" lvl="0" indent="-171450" algn="just" defTabSz="914400" rtl="0" eaLnBrk="0" fontAlgn="base" latinLnBrk="0" hangingPunct="0">
              <a:lnSpc>
                <a:spcPct val="100000"/>
              </a:lnSpc>
              <a:spcBef>
                <a:spcPct val="0"/>
              </a:spcBef>
              <a:spcAft>
                <a:spcPct val="0"/>
              </a:spcAft>
              <a:buClrTx/>
              <a:buSzTx/>
              <a:buFont typeface="Courier New" pitchFamily="49" charset="0"/>
              <a:buChar char="o"/>
              <a:tabLst/>
            </a:pPr>
            <a:r>
              <a:rPr kumimoji="0" lang="fr-FR" altLang="fr-FR" sz="1200" b="1" i="1" u="none" strike="noStrike" cap="none" normalizeH="0" baseline="0" dirty="0" smtClean="0">
                <a:ln>
                  <a:noFill/>
                </a:ln>
                <a:solidFill>
                  <a:srgbClr val="C00000"/>
                </a:solidFill>
                <a:effectLst/>
                <a:latin typeface="Calibri" pitchFamily="34" charset="0"/>
                <a:cs typeface="Arial" charset="0"/>
              </a:rPr>
              <a:t> du droit de mettre à disposition gratuitement dans un format ouvert</a:t>
            </a:r>
            <a:r>
              <a:rPr kumimoji="0" lang="fr-FR" altLang="fr-FR" sz="1200" b="0" i="1" u="none" strike="noStrike" cap="none" normalizeH="0" baseline="0" dirty="0" smtClean="0">
                <a:ln>
                  <a:noFill/>
                </a:ln>
                <a:solidFill>
                  <a:srgbClr val="C00000"/>
                </a:solidFill>
                <a:effectLst/>
                <a:latin typeface="Calibri" pitchFamily="34" charset="0"/>
                <a:cs typeface="Arial" charset="0"/>
              </a:rPr>
              <a:t>, par voie numérique, </a:t>
            </a:r>
            <a:r>
              <a:rPr kumimoji="0" lang="fr-FR" altLang="fr-FR" sz="1200" b="1" i="1" u="none" strike="noStrike" cap="none" normalizeH="0" baseline="0" dirty="0" smtClean="0">
                <a:ln>
                  <a:noFill/>
                </a:ln>
                <a:solidFill>
                  <a:srgbClr val="C00000"/>
                </a:solidFill>
                <a:effectLst/>
                <a:latin typeface="Calibri" pitchFamily="34" charset="0"/>
                <a:cs typeface="Arial" charset="0"/>
              </a:rPr>
              <a:t>sous réserve de l’accord des éventuels coauteurs,</a:t>
            </a:r>
          </a:p>
          <a:p>
            <a:pPr marL="533400" indent="-171450" algn="just" eaLnBrk="0" fontAlgn="base" hangingPunct="0">
              <a:spcBef>
                <a:spcPct val="0"/>
              </a:spcBef>
              <a:spcAft>
                <a:spcPct val="0"/>
              </a:spcAft>
              <a:buFont typeface="Courier New" pitchFamily="49" charset="0"/>
              <a:buChar char="o"/>
            </a:pPr>
            <a:r>
              <a:rPr kumimoji="0" lang="fr-FR" altLang="fr-FR" sz="1200" b="1" i="1" u="none" strike="noStrike" cap="none" normalizeH="0" baseline="0" dirty="0" smtClean="0">
                <a:ln>
                  <a:noFill/>
                </a:ln>
                <a:solidFill>
                  <a:srgbClr val="C00000"/>
                </a:solidFill>
                <a:effectLst/>
                <a:latin typeface="Calibri" pitchFamily="34" charset="0"/>
                <a:cs typeface="Arial" charset="0"/>
              </a:rPr>
              <a:t> la version finale de son manuscrit acceptée pour publication</a:t>
            </a:r>
            <a:r>
              <a:rPr kumimoji="0" lang="fr-FR" altLang="fr-FR" sz="1200" b="0" i="1" u="none" strike="noStrike" cap="none" normalizeH="0" baseline="0" dirty="0" smtClean="0">
                <a:ln>
                  <a:noFill/>
                </a:ln>
                <a:solidFill>
                  <a:srgbClr val="C00000"/>
                </a:solidFill>
                <a:effectLst/>
                <a:latin typeface="Calibri" pitchFamily="34" charset="0"/>
                <a:cs typeface="Arial" charset="0"/>
              </a:rPr>
              <a:t>,</a:t>
            </a:r>
            <a:endParaRPr lang="fr-FR" altLang="fr-FR" sz="1200" i="1" dirty="0">
              <a:latin typeface="Calibri" pitchFamily="34" charset="0"/>
              <a:cs typeface="Arial" charset="0"/>
            </a:endParaRPr>
          </a:p>
          <a:p>
            <a:pPr marL="361950" algn="just" eaLnBrk="0" fontAlgn="base" hangingPunct="0">
              <a:spcBef>
                <a:spcPct val="0"/>
              </a:spcBef>
              <a:spcAft>
                <a:spcPct val="0"/>
              </a:spcAft>
            </a:pPr>
            <a:r>
              <a:rPr kumimoji="0" lang="fr-FR" altLang="fr-FR" sz="1200" b="1" u="none" strike="noStrike" cap="none" normalizeH="0" baseline="0" dirty="0" smtClean="0">
                <a:ln>
                  <a:noFill/>
                </a:ln>
                <a:solidFill>
                  <a:schemeClr val="tx1"/>
                </a:solidFill>
                <a:effectLst/>
                <a:latin typeface="Calibri" pitchFamily="34" charset="0"/>
                <a:cs typeface="Arial" charset="0"/>
                <a:sym typeface="Wingdings" panose="05000000000000000000" pitchFamily="2" charset="2"/>
              </a:rPr>
              <a:t></a:t>
            </a:r>
            <a:r>
              <a:rPr lang="fr-FR" altLang="fr-FR" sz="1200" b="1" i="1" dirty="0" smtClean="0">
                <a:solidFill>
                  <a:srgbClr val="0070C0"/>
                </a:solidFill>
                <a:latin typeface="Calibri" pitchFamily="34" charset="0"/>
                <a:cs typeface="Arial" charset="0"/>
                <a:sym typeface="Wingdings" panose="05000000000000000000" pitchFamily="2" charset="2"/>
              </a:rPr>
              <a:t>DONC </a:t>
            </a:r>
            <a:r>
              <a:rPr kumimoji="0" lang="fr-FR" altLang="fr-FR" sz="1200" b="1" i="1" u="none" strike="noStrike" cap="none" normalizeH="0" baseline="0" dirty="0" smtClean="0">
                <a:ln>
                  <a:noFill/>
                </a:ln>
                <a:solidFill>
                  <a:srgbClr val="0070C0"/>
                </a:solidFill>
                <a:effectLst/>
                <a:latin typeface="Calibri" pitchFamily="34" charset="0"/>
                <a:cs typeface="Arial" charset="0"/>
                <a:sym typeface="Wingdings" panose="05000000000000000000" pitchFamily="2" charset="2"/>
              </a:rPr>
              <a:t>VERSION POSTPRINT</a:t>
            </a:r>
          </a:p>
          <a:p>
            <a:pPr marL="361950" algn="just" eaLnBrk="0" fontAlgn="base" hangingPunct="0">
              <a:spcBef>
                <a:spcPct val="0"/>
              </a:spcBef>
              <a:spcAft>
                <a:spcPct val="0"/>
              </a:spcAft>
            </a:pPr>
            <a:endParaRPr kumimoji="0" lang="fr-FR" altLang="fr-FR" sz="1200" b="1" i="1" u="none" strike="noStrike" cap="none" normalizeH="0" baseline="0" dirty="0" smtClean="0">
              <a:ln>
                <a:noFill/>
              </a:ln>
              <a:solidFill>
                <a:srgbClr val="0070C0"/>
              </a:solidFill>
              <a:effectLst/>
              <a:latin typeface="Calibri" pitchFamily="34" charset="0"/>
              <a:cs typeface="Arial" charset="0"/>
              <a:sym typeface="Wingdings" panose="05000000000000000000" pitchFamily="2" charset="2"/>
            </a:endParaRPr>
          </a:p>
          <a:p>
            <a:pPr marL="533400" indent="-171450" algn="just" eaLnBrk="0" fontAlgn="base" hangingPunct="0">
              <a:spcBef>
                <a:spcPct val="0"/>
              </a:spcBef>
              <a:spcAft>
                <a:spcPct val="0"/>
              </a:spcAft>
              <a:buFont typeface="Courier New" pitchFamily="49" charset="0"/>
              <a:buChar char="o"/>
            </a:pPr>
            <a:r>
              <a:rPr kumimoji="0" lang="fr-FR" altLang="fr-FR" sz="1200" b="1" i="1" u="none" strike="noStrike" cap="none" normalizeH="0" baseline="0" dirty="0" smtClean="0">
                <a:ln>
                  <a:noFill/>
                </a:ln>
                <a:solidFill>
                  <a:srgbClr val="C00000"/>
                </a:solidFill>
                <a:effectLst/>
                <a:latin typeface="Calibri" pitchFamily="34" charset="0"/>
                <a:cs typeface="Arial" charset="0"/>
              </a:rPr>
              <a:t> dès lors que l’éditeur met lui-même celle-ci gratuitement à disposition par voie numérique ou, à défaut, à l’expiration d’un délai courant à compter de la date de la première publication</a:t>
            </a:r>
          </a:p>
          <a:p>
            <a:pPr marL="361950" algn="just" eaLnBrk="0" fontAlgn="base" hangingPunct="0">
              <a:spcBef>
                <a:spcPct val="0"/>
              </a:spcBef>
              <a:spcAft>
                <a:spcPct val="0"/>
              </a:spcAft>
              <a:buFont typeface="Wingdings"/>
              <a:buChar char="à"/>
            </a:pPr>
            <a:r>
              <a:rPr lang="fr-FR" altLang="fr-FR" sz="1200" b="1" i="1" dirty="0" smtClean="0">
                <a:solidFill>
                  <a:srgbClr val="0070C0"/>
                </a:solidFill>
                <a:latin typeface="Calibri" pitchFamily="34" charset="0"/>
                <a:cs typeface="Arial" charset="0"/>
                <a:sym typeface="Wingdings" panose="05000000000000000000" pitchFamily="2" charset="2"/>
              </a:rPr>
              <a:t>SI L’ARTICLE EST EN ACCES GRATUIT SUR LE SITE DE LA REVUE, PAS D’EMBARGO.</a:t>
            </a:r>
          </a:p>
          <a:p>
            <a:pPr marL="361950" algn="just" eaLnBrk="0" fontAlgn="base" hangingPunct="0">
              <a:spcBef>
                <a:spcPct val="0"/>
              </a:spcBef>
              <a:spcAft>
                <a:spcPct val="0"/>
              </a:spcAft>
            </a:pPr>
            <a:endParaRPr kumimoji="0" lang="fr-FR" altLang="fr-FR" sz="1200" b="1" i="1" u="none" strike="noStrike" cap="none" normalizeH="0" baseline="0" dirty="0" smtClean="0">
              <a:ln>
                <a:noFill/>
              </a:ln>
              <a:solidFill>
                <a:srgbClr val="00B050"/>
              </a:solidFill>
              <a:effectLst/>
              <a:latin typeface="Calibri" pitchFamily="34" charset="0"/>
              <a:cs typeface="Arial" charset="0"/>
            </a:endParaRPr>
          </a:p>
          <a:p>
            <a:pPr marL="533400" marR="0" lvl="0" indent="-171450" algn="just" defTabSz="914400" rtl="0" eaLnBrk="0" fontAlgn="base" latinLnBrk="0" hangingPunct="0">
              <a:lnSpc>
                <a:spcPct val="100000"/>
              </a:lnSpc>
              <a:spcBef>
                <a:spcPct val="0"/>
              </a:spcBef>
              <a:spcAft>
                <a:spcPct val="0"/>
              </a:spcAft>
              <a:buClr>
                <a:srgbClr val="C00000"/>
              </a:buClr>
              <a:buSzTx/>
              <a:buFont typeface="Courier New" pitchFamily="49" charset="0"/>
              <a:buChar char="o"/>
              <a:tabLst/>
            </a:pPr>
            <a:r>
              <a:rPr kumimoji="0" lang="fr-FR" altLang="fr-FR" sz="1200" b="0" i="1" u="none" strike="noStrike" cap="none" normalizeH="0" baseline="0" dirty="0" smtClean="0">
                <a:ln>
                  <a:noFill/>
                </a:ln>
                <a:solidFill>
                  <a:schemeClr val="tx1"/>
                </a:solidFill>
                <a:effectLst/>
                <a:latin typeface="Calibri" pitchFamily="34" charset="0"/>
                <a:cs typeface="Arial" charset="0"/>
              </a:rPr>
              <a:t>Ce délai est au maximum de six mois pour une publication dans le domaine des sciences, de la technique et de la médecine et de </a:t>
            </a:r>
            <a:r>
              <a:rPr kumimoji="0" lang="fr-FR" altLang="fr-FR" sz="1200" b="1" i="1" u="none" strike="noStrike" cap="none" normalizeH="0" baseline="0" dirty="0" smtClean="0">
                <a:ln>
                  <a:noFill/>
                </a:ln>
                <a:solidFill>
                  <a:srgbClr val="C00000"/>
                </a:solidFill>
                <a:effectLst/>
                <a:latin typeface="Calibri" pitchFamily="34" charset="0"/>
                <a:cs typeface="Arial" charset="0"/>
              </a:rPr>
              <a:t>douze mois dans celui des sciences humaines et sociales</a:t>
            </a:r>
          </a:p>
          <a:p>
            <a:pPr marL="361950" marR="0" lvl="0" algn="just" defTabSz="914400" rtl="0" eaLnBrk="0" fontAlgn="base" latinLnBrk="0" hangingPunct="0">
              <a:lnSpc>
                <a:spcPct val="100000"/>
              </a:lnSpc>
              <a:spcBef>
                <a:spcPct val="0"/>
              </a:spcBef>
              <a:spcAft>
                <a:spcPct val="0"/>
              </a:spcAft>
              <a:buClrTx/>
              <a:buSzTx/>
              <a:tabLst/>
            </a:pPr>
            <a:r>
              <a:rPr lang="fr-FR" altLang="fr-FR" sz="1200" b="1" dirty="0" smtClean="0">
                <a:latin typeface="Calibri" pitchFamily="34" charset="0"/>
                <a:cs typeface="Arial" charset="0"/>
                <a:sym typeface="Wingdings" panose="05000000000000000000" pitchFamily="2" charset="2"/>
              </a:rPr>
              <a:t></a:t>
            </a:r>
            <a:r>
              <a:rPr lang="fr-FR" altLang="fr-FR" sz="1200" b="1" i="1" dirty="0" smtClean="0">
                <a:solidFill>
                  <a:srgbClr val="FF0000"/>
                </a:solidFill>
                <a:latin typeface="Calibri" pitchFamily="34" charset="0"/>
                <a:cs typeface="Arial" charset="0"/>
                <a:sym typeface="Wingdings" panose="05000000000000000000" pitchFamily="2" charset="2"/>
              </a:rPr>
              <a:t> </a:t>
            </a:r>
            <a:r>
              <a:rPr lang="fr-FR" altLang="fr-FR" sz="1200" b="1" i="1" dirty="0" smtClean="0">
                <a:solidFill>
                  <a:srgbClr val="0070C0"/>
                </a:solidFill>
                <a:latin typeface="Calibri" pitchFamily="34" charset="0"/>
                <a:cs typeface="Arial" charset="0"/>
                <a:sym typeface="Wingdings" panose="05000000000000000000" pitchFamily="2" charset="2"/>
              </a:rPr>
              <a:t>SINON RESPECT D’UN EMBARGO EN SHS DE 12 MOIS. Ces durées d’embargo sont applicables </a:t>
            </a:r>
            <a:r>
              <a:rPr kumimoji="0" lang="fr-FR" altLang="fr-FR" sz="1200" b="1" i="0" u="none" strike="noStrike" cap="none" normalizeH="0" baseline="0" dirty="0" smtClean="0">
                <a:ln>
                  <a:noFill/>
                </a:ln>
                <a:solidFill>
                  <a:srgbClr val="0070C0"/>
                </a:solidFill>
                <a:effectLst/>
                <a:latin typeface="Calibri" pitchFamily="34" charset="0"/>
                <a:cs typeface="Arial" charset="0"/>
              </a:rPr>
              <a:t>même si une condition de l’éditeur sur les sites Sherpa/Romeo ou Héloïse impose une durée supérieure.</a:t>
            </a:r>
          </a:p>
          <a:p>
            <a:pPr marL="361950" marR="0" lvl="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200" b="1" i="0" u="none" strike="noStrike" cap="none" normalizeH="0" baseline="0" dirty="0" smtClean="0">
              <a:ln>
                <a:noFill/>
              </a:ln>
              <a:solidFill>
                <a:srgbClr val="00B050"/>
              </a:solidFill>
              <a:effectLst/>
              <a:latin typeface="Calibri" pitchFamily="34" charset="0"/>
              <a:cs typeface="Arial"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latin typeface="Calibri" pitchFamily="34" charset="0"/>
                <a:cs typeface="Arial" charset="0"/>
              </a:rPr>
              <a:t>LOI VALABLE POUR TOUT ARTICLE PUBLIE A PARTIR DU 9 OCTOBRE 2016 (publication date, </a:t>
            </a:r>
            <a:r>
              <a:rPr kumimoji="0" lang="fr-FR" altLang="fr-FR" sz="1200" b="1" i="0" u="none" strike="noStrike" cap="none" normalizeH="0" baseline="0" dirty="0" err="1" smtClean="0">
                <a:ln>
                  <a:noFill/>
                </a:ln>
                <a:solidFill>
                  <a:schemeClr val="tx1"/>
                </a:solidFill>
                <a:effectLst/>
                <a:latin typeface="Calibri" pitchFamily="34" charset="0"/>
                <a:cs typeface="Arial" charset="0"/>
              </a:rPr>
              <a:t>available</a:t>
            </a:r>
            <a:r>
              <a:rPr kumimoji="0" lang="fr-FR" altLang="fr-FR" sz="1200" b="1" i="0" u="none" strike="noStrike" cap="none" normalizeH="0" baseline="0" dirty="0" smtClean="0">
                <a:ln>
                  <a:noFill/>
                </a:ln>
                <a:solidFill>
                  <a:schemeClr val="tx1"/>
                </a:solidFill>
                <a:effectLst/>
                <a:latin typeface="Calibri" pitchFamily="34" charset="0"/>
                <a:cs typeface="Arial" charset="0"/>
              </a:rPr>
              <a:t> online, first online, etc.),</a:t>
            </a:r>
            <a:r>
              <a:rPr kumimoji="0" lang="fr-FR" altLang="fr-FR" sz="1200" b="1" i="0" u="none" strike="noStrike" cap="none" normalizeH="0" dirty="0" smtClean="0">
                <a:ln>
                  <a:noFill/>
                </a:ln>
                <a:solidFill>
                  <a:schemeClr val="tx1"/>
                </a:solidFill>
                <a:effectLst/>
                <a:latin typeface="Calibri" pitchFamily="34" charset="0"/>
                <a:cs typeface="Arial" charset="0"/>
              </a:rPr>
              <a:t> </a:t>
            </a:r>
            <a:r>
              <a:rPr kumimoji="0" lang="fr-FR" altLang="fr-FR" sz="1200" b="1" i="0" u="none" strike="noStrike" cap="none" normalizeH="0" dirty="0" smtClean="0">
                <a:ln>
                  <a:noFill/>
                </a:ln>
                <a:solidFill>
                  <a:srgbClr val="C00000"/>
                </a:solidFill>
                <a:effectLst/>
                <a:latin typeface="Calibri" pitchFamily="34" charset="0"/>
                <a:cs typeface="Arial" charset="0"/>
              </a:rPr>
              <a:t>LOI NON RETROACTIVE</a:t>
            </a:r>
            <a:r>
              <a:rPr lang="fr-FR" altLang="fr-FR" sz="1200" dirty="0">
                <a:solidFill>
                  <a:srgbClr val="C00000"/>
                </a:solidFill>
                <a:latin typeface="Calibri" pitchFamily="34" charset="0"/>
                <a:cs typeface="Arial" charset="0"/>
              </a:rPr>
              <a:t> </a:t>
            </a:r>
            <a:r>
              <a:rPr lang="fr-FR" altLang="fr-FR" sz="1200" dirty="0" smtClean="0">
                <a:solidFill>
                  <a:srgbClr val="C00000"/>
                </a:solidFill>
                <a:latin typeface="Calibri" pitchFamily="34" charset="0"/>
                <a:cs typeface="Arial" charset="0"/>
                <a:sym typeface="Wingdings" panose="05000000000000000000" pitchFamily="2" charset="2"/>
              </a:rPr>
              <a:t></a:t>
            </a:r>
            <a:r>
              <a:rPr lang="fr-FR" altLang="fr-FR" sz="1200" b="1" dirty="0" smtClean="0">
                <a:solidFill>
                  <a:srgbClr val="C00000"/>
                </a:solidFill>
                <a:latin typeface="Calibri" pitchFamily="34" charset="0"/>
                <a:cs typeface="Arial" charset="0"/>
                <a:sym typeface="Wingdings" panose="05000000000000000000" pitchFamily="2" charset="2"/>
              </a:rPr>
              <a:t>CARACTERE DE NON RETROACTIVITE INCERTAIN</a:t>
            </a:r>
            <a:endParaRPr kumimoji="0" lang="fr-FR" altLang="fr-FR" sz="1200" b="1" i="0" u="none" strike="noStrike" cap="none" normalizeH="0" baseline="0" dirty="0" smtClean="0">
              <a:ln>
                <a:noFill/>
              </a:ln>
              <a:solidFill>
                <a:srgbClr val="C00000"/>
              </a:solidFill>
              <a:effectLst/>
              <a:latin typeface="Calibri" pitchFamily="34" charset="0"/>
              <a:cs typeface="Arial" charset="0"/>
            </a:endParaRPr>
          </a:p>
        </p:txBody>
      </p:sp>
      <p:sp>
        <p:nvSpPr>
          <p:cNvPr id="7" name="ZoneTexte 6"/>
          <p:cNvSpPr txBox="1"/>
          <p:nvPr/>
        </p:nvSpPr>
        <p:spPr>
          <a:xfrm>
            <a:off x="1043608" y="1015158"/>
            <a:ext cx="7920880" cy="738664"/>
          </a:xfrm>
          <a:prstGeom prst="rect">
            <a:avLst/>
          </a:prstGeom>
          <a:noFill/>
        </p:spPr>
        <p:txBody>
          <a:bodyPr wrap="square" rtlCol="0">
            <a:spAutoFit/>
          </a:bodyPr>
          <a:lstStyle/>
          <a:p>
            <a:pPr marL="171450" lvl="0" indent="-171450" algn="just" eaLnBrk="0" fontAlgn="base" hangingPunct="0">
              <a:spcBef>
                <a:spcPct val="0"/>
              </a:spcBef>
              <a:spcAft>
                <a:spcPct val="0"/>
              </a:spcAft>
              <a:buFont typeface="Arial" panose="020B0604020202020204" pitchFamily="34" charset="0"/>
              <a:buChar char="•"/>
            </a:pPr>
            <a:r>
              <a:rPr lang="fr-FR" altLang="fr-FR" sz="1400" dirty="0" smtClean="0">
                <a:latin typeface="Calibri" pitchFamily="34" charset="0"/>
                <a:cs typeface="Arial" panose="020B0604020202020204" pitchFamily="34" charset="0"/>
              </a:rPr>
              <a:t>Publication </a:t>
            </a:r>
            <a:r>
              <a:rPr lang="fr-FR" altLang="fr-FR" sz="1400" dirty="0">
                <a:latin typeface="Calibri" pitchFamily="34" charset="0"/>
                <a:cs typeface="Arial" panose="020B0604020202020204" pitchFamily="34" charset="0"/>
              </a:rPr>
              <a:t>de la loi au journal officiel le samedi 8 octobre 2016, entrée en vigueur le 9 octobre </a:t>
            </a:r>
            <a:r>
              <a:rPr lang="fr-FR" altLang="fr-FR" sz="1400" dirty="0" smtClean="0">
                <a:latin typeface="Calibri" pitchFamily="34" charset="0"/>
                <a:cs typeface="Arial" panose="020B0604020202020204" pitchFamily="34" charset="0"/>
              </a:rPr>
              <a:t>2016.</a:t>
            </a:r>
          </a:p>
          <a:p>
            <a:pPr marL="171450" lvl="0" indent="-171450" algn="just" eaLnBrk="0" fontAlgn="base" hangingPunct="0">
              <a:spcBef>
                <a:spcPct val="0"/>
              </a:spcBef>
              <a:spcAft>
                <a:spcPct val="0"/>
              </a:spcAft>
              <a:buFont typeface="Arial" panose="020B0604020202020204" pitchFamily="34" charset="0"/>
              <a:buChar char="•"/>
            </a:pPr>
            <a:r>
              <a:rPr lang="fr-FR" sz="1400" u="sng" dirty="0" smtClean="0">
                <a:latin typeface="Calibri" pitchFamily="34" charset="0"/>
                <a:cs typeface="Arial" panose="020B0604020202020204" pitchFamily="34" charset="0"/>
                <a:hlinkClick r:id="rId2"/>
              </a:rPr>
              <a:t>https</a:t>
            </a:r>
            <a:r>
              <a:rPr lang="fr-FR" sz="1400" u="sng" dirty="0">
                <a:latin typeface="Calibri" pitchFamily="34" charset="0"/>
                <a:cs typeface="Arial" panose="020B0604020202020204" pitchFamily="34" charset="0"/>
                <a:hlinkClick r:id="rId2"/>
              </a:rPr>
              <a:t>://www.ccsd.cnrs.fr/fr/2016/10/vos-depots-dans-hal-ce-qui-change-avec-la-loi-pour-une-republique-numerique</a:t>
            </a:r>
            <a:r>
              <a:rPr lang="fr-FR" sz="1400" u="sng" dirty="0" smtClean="0">
                <a:latin typeface="Calibri" pitchFamily="34" charset="0"/>
                <a:cs typeface="Arial" panose="020B0604020202020204" pitchFamily="34" charset="0"/>
                <a:hlinkClick r:id="rId2"/>
              </a:rPr>
              <a:t>/</a:t>
            </a:r>
            <a:endParaRPr lang="fr-FR" sz="1400" dirty="0">
              <a:latin typeface="Calibri" pitchFamily="34" charset="0"/>
              <a:cs typeface="Arial" panose="020B0604020202020204" pitchFamily="34" charset="0"/>
            </a:endParaRPr>
          </a:p>
        </p:txBody>
      </p:sp>
    </p:spTree>
    <p:extLst>
      <p:ext uri="{BB962C8B-B14F-4D97-AF65-F5344CB8AC3E}">
        <p14:creationId xmlns:p14="http://schemas.microsoft.com/office/powerpoint/2010/main" val="1813396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55776" y="1988840"/>
            <a:ext cx="6400800" cy="4176464"/>
          </a:xfrm>
        </p:spPr>
        <p:txBody>
          <a:bodyPr/>
          <a:lstStyle/>
          <a:p>
            <a:pPr algn="ctr"/>
            <a:r>
              <a:rPr lang="fr-FR" dirty="0">
                <a:solidFill>
                  <a:srgbClr val="FF0000"/>
                </a:solidFill>
              </a:rPr>
              <a:t>PROCEDURE DE DEPOT</a:t>
            </a:r>
            <a:br>
              <a:rPr lang="fr-FR" dirty="0">
                <a:solidFill>
                  <a:srgbClr val="FF0000"/>
                </a:solidFill>
              </a:rPr>
            </a:br>
            <a:endParaRPr lang="fr-FR" dirty="0"/>
          </a:p>
        </p:txBody>
      </p:sp>
      <p:sp>
        <p:nvSpPr>
          <p:cNvPr id="4" name="Espace réservé du numéro de diapositive 3"/>
          <p:cNvSpPr>
            <a:spLocks noGrp="1"/>
          </p:cNvSpPr>
          <p:nvPr>
            <p:ph type="sldNum" sz="quarter" idx="12"/>
          </p:nvPr>
        </p:nvSpPr>
        <p:spPr/>
        <p:txBody>
          <a:bodyPr/>
          <a:lstStyle/>
          <a:p>
            <a:fld id="{12032DB1-6FAD-4A95-8891-529394E01D07}" type="slidenum">
              <a:rPr lang="fr-FR" smtClean="0"/>
              <a:t>11</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710" y="3140968"/>
            <a:ext cx="2255837"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338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12"/>
          <p:cNvSpPr txBox="1">
            <a:spLocks/>
          </p:cNvSpPr>
          <p:nvPr/>
        </p:nvSpPr>
        <p:spPr>
          <a:xfrm>
            <a:off x="1259632" y="620688"/>
            <a:ext cx="7349670" cy="108012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fr-FR" sz="1600" dirty="0" smtClean="0">
                <a:latin typeface="Calibri" panose="020F0502020204030204" pitchFamily="34" charset="0"/>
              </a:rPr>
              <a:t>Rendez-vous sur l’adresse du portail HAL-Paris 3 à l’adresse suivante : </a:t>
            </a:r>
          </a:p>
          <a:p>
            <a:pPr marL="366713" indent="0">
              <a:buNone/>
            </a:pPr>
            <a:r>
              <a:rPr lang="fr-FR" sz="1600" dirty="0" smtClean="0">
                <a:latin typeface="Calibri" panose="020F0502020204030204" pitchFamily="34" charset="0"/>
                <a:hlinkClick r:id="rId2"/>
              </a:rPr>
              <a:t>https://hal-univ-paris3.archives-ouvertes.fr/</a:t>
            </a:r>
            <a:endParaRPr lang="fr-FR" sz="1600" dirty="0" smtClean="0">
              <a:latin typeface="Calibri" panose="020F0502020204030204" pitchFamily="34" charset="0"/>
            </a:endParaRPr>
          </a:p>
          <a:p>
            <a:r>
              <a:rPr lang="fr-FR" sz="1600" dirty="0" smtClean="0">
                <a:latin typeface="Calibri" panose="020F0502020204030204" pitchFamily="34" charset="0"/>
              </a:rPr>
              <a:t>Puis, cliquez sur « Connexion » en haut, à droite de la page.</a:t>
            </a:r>
            <a:endParaRPr lang="fr-FR" sz="1600" dirty="0">
              <a:latin typeface="Calibri" panose="020F0502020204030204" pitchFamily="34" charset="0"/>
            </a:endParaRPr>
          </a:p>
        </p:txBody>
      </p:sp>
      <p:grpSp>
        <p:nvGrpSpPr>
          <p:cNvPr id="6" name="Groupe 5"/>
          <p:cNvGrpSpPr/>
          <p:nvPr/>
        </p:nvGrpSpPr>
        <p:grpSpPr>
          <a:xfrm>
            <a:off x="1259632" y="1988840"/>
            <a:ext cx="7349670" cy="4501005"/>
            <a:chOff x="467544" y="1484784"/>
            <a:chExt cx="8529022" cy="4501005"/>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84784"/>
              <a:ext cx="8529022" cy="4501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7668344" y="1484784"/>
              <a:ext cx="1224136" cy="12961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Titre 1"/>
          <p:cNvSpPr>
            <a:spLocks noGrp="1"/>
          </p:cNvSpPr>
          <p:nvPr>
            <p:ph type="title"/>
          </p:nvPr>
        </p:nvSpPr>
        <p:spPr>
          <a:xfrm>
            <a:off x="1403648" y="116632"/>
            <a:ext cx="3136392" cy="504056"/>
          </a:xfrm>
        </p:spPr>
        <p:txBody>
          <a:bodyPr>
            <a:normAutofit/>
          </a:bodyPr>
          <a:lstStyle/>
          <a:p>
            <a:r>
              <a:rPr lang="fr-FR" sz="1400" b="1" dirty="0" smtClean="0">
                <a:solidFill>
                  <a:srgbClr val="C00000"/>
                </a:solidFill>
                <a:effectLst/>
                <a:latin typeface="Calibri" panose="020F0502020204030204" pitchFamily="34" charset="0"/>
              </a:rPr>
              <a:t>Le dépôt dans HAL</a:t>
            </a:r>
            <a:endParaRPr lang="fr-FR" sz="1400" b="1" dirty="0">
              <a:solidFill>
                <a:srgbClr val="C00000"/>
              </a:solidFill>
              <a:effectLst/>
              <a:latin typeface="Calibri" panose="020F0502020204030204" pitchFamily="34" charset="0"/>
            </a:endParaRPr>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12</a:t>
            </a:fld>
            <a:endParaRPr lang="fr-FR"/>
          </a:p>
        </p:txBody>
      </p:sp>
    </p:spTree>
    <p:extLst>
      <p:ext uri="{BB962C8B-B14F-4D97-AF65-F5344CB8AC3E}">
        <p14:creationId xmlns:p14="http://schemas.microsoft.com/office/powerpoint/2010/main" val="1789041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59632" y="404664"/>
            <a:ext cx="7565694" cy="1477328"/>
          </a:xfrm>
          <a:prstGeom prst="rect">
            <a:avLst/>
          </a:prstGeom>
          <a:noFill/>
        </p:spPr>
        <p:txBody>
          <a:bodyPr wrap="square" rtlCol="0">
            <a:spAutoFit/>
          </a:bodyPr>
          <a:lstStyle/>
          <a:p>
            <a:r>
              <a:rPr lang="fr-FR" dirty="0" smtClean="0">
                <a:solidFill>
                  <a:srgbClr val="C00000"/>
                </a:solidFill>
                <a:latin typeface="Calibri" panose="020F0502020204030204" pitchFamily="34" charset="0"/>
              </a:rPr>
              <a:t>Votre compte dans HAL</a:t>
            </a:r>
          </a:p>
          <a:p>
            <a:pPr marL="285750" indent="-285750">
              <a:buFont typeface="Arial" panose="020B0604020202020204" pitchFamily="34" charset="0"/>
              <a:buChar char="•"/>
            </a:pPr>
            <a:r>
              <a:rPr lang="fr-FR" dirty="0" smtClean="0">
                <a:latin typeface="Calibri" panose="020F0502020204030204" pitchFamily="34" charset="0"/>
              </a:rPr>
              <a:t>Vous êtes renvoyé vers la page d’authentification.</a:t>
            </a:r>
          </a:p>
          <a:p>
            <a:pPr marL="285750" indent="-285750">
              <a:buFont typeface="Arial" panose="020B0604020202020204" pitchFamily="34" charset="0"/>
              <a:buChar char="•"/>
            </a:pPr>
            <a:r>
              <a:rPr lang="fr-FR" dirty="0" smtClean="0">
                <a:latin typeface="Calibri" panose="020F0502020204030204" pitchFamily="34" charset="0"/>
              </a:rPr>
              <a:t>Renseignez les champs avec vos identifiants HAL, fournis lors de la création de votre compte.</a:t>
            </a:r>
          </a:p>
          <a:p>
            <a:pPr marL="285750" indent="-285750">
              <a:buFont typeface="Arial" panose="020B0604020202020204" pitchFamily="34" charset="0"/>
              <a:buChar char="•"/>
            </a:pPr>
            <a:r>
              <a:rPr lang="fr-FR" dirty="0" smtClean="0">
                <a:latin typeface="Calibri" panose="020F0502020204030204" pitchFamily="34" charset="0"/>
              </a:rPr>
              <a:t>Si vous n’avez pas de compte, cliquez sur « Créer un compte »</a:t>
            </a:r>
            <a:endParaRPr lang="fr-FR" dirty="0">
              <a:latin typeface="Calibri" panose="020F0502020204030204"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967283"/>
            <a:ext cx="7565694" cy="4507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 name="Groupe 3"/>
          <p:cNvGrpSpPr/>
          <p:nvPr/>
        </p:nvGrpSpPr>
        <p:grpSpPr>
          <a:xfrm>
            <a:off x="3707904" y="3710026"/>
            <a:ext cx="216024" cy="367046"/>
            <a:chOff x="3707904" y="3356992"/>
            <a:chExt cx="216024" cy="367046"/>
          </a:xfrm>
        </p:grpSpPr>
        <p:sp>
          <p:nvSpPr>
            <p:cNvPr id="3" name="Flèche gauche 2"/>
            <p:cNvSpPr/>
            <p:nvPr/>
          </p:nvSpPr>
          <p:spPr>
            <a:xfrm>
              <a:off x="3707904" y="3356992"/>
              <a:ext cx="216024" cy="7200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gauche 11"/>
            <p:cNvSpPr/>
            <p:nvPr/>
          </p:nvSpPr>
          <p:spPr>
            <a:xfrm>
              <a:off x="3707904" y="3652030"/>
              <a:ext cx="216024" cy="7200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Rectangle 5"/>
          <p:cNvSpPr/>
          <p:nvPr/>
        </p:nvSpPr>
        <p:spPr>
          <a:xfrm>
            <a:off x="5292080" y="3429000"/>
            <a:ext cx="2592288" cy="792088"/>
          </a:xfrm>
          <a:prstGeom prst="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12032DB1-6FAD-4A95-8891-529394E01D07}" type="slidenum">
              <a:rPr lang="fr-FR" smtClean="0"/>
              <a:t>13</a:t>
            </a:fld>
            <a:endParaRPr lang="fr-FR"/>
          </a:p>
        </p:txBody>
      </p:sp>
    </p:spTree>
    <p:extLst>
      <p:ext uri="{BB962C8B-B14F-4D97-AF65-F5344CB8AC3E}">
        <p14:creationId xmlns:p14="http://schemas.microsoft.com/office/powerpoint/2010/main" val="281735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3" y="2060848"/>
            <a:ext cx="7560841" cy="4185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ZoneTexte 2"/>
          <p:cNvSpPr txBox="1"/>
          <p:nvPr/>
        </p:nvSpPr>
        <p:spPr>
          <a:xfrm>
            <a:off x="1187624" y="548680"/>
            <a:ext cx="7560840" cy="1200329"/>
          </a:xfrm>
          <a:prstGeom prst="rect">
            <a:avLst/>
          </a:prstGeom>
          <a:noFill/>
        </p:spPr>
        <p:txBody>
          <a:bodyPr wrap="square" rtlCol="0">
            <a:spAutoFit/>
          </a:bodyPr>
          <a:lstStyle/>
          <a:p>
            <a:r>
              <a:rPr lang="fr-FR" dirty="0" smtClean="0">
                <a:solidFill>
                  <a:srgbClr val="C00000"/>
                </a:solidFill>
                <a:latin typeface="Calibri" panose="020F0502020204030204" pitchFamily="34" charset="0"/>
              </a:rPr>
              <a:t>Création du compte HAL</a:t>
            </a:r>
          </a:p>
          <a:p>
            <a:endParaRPr lang="fr-FR" dirty="0" smtClean="0">
              <a:solidFill>
                <a:schemeClr val="accent3">
                  <a:lumMod val="40000"/>
                  <a:lumOff val="60000"/>
                </a:schemeClr>
              </a:solidFill>
              <a:latin typeface="Calibri" panose="020F0502020204030204" pitchFamily="34" charset="0"/>
            </a:endParaRPr>
          </a:p>
          <a:p>
            <a:pPr marL="285750" indent="-285750">
              <a:buFont typeface="Arial" panose="020B0604020202020204" pitchFamily="34" charset="0"/>
              <a:buChar char="•"/>
            </a:pPr>
            <a:r>
              <a:rPr lang="fr-FR" dirty="0" smtClean="0"/>
              <a:t>Entrez votre login, un mot de passe à confirmer, votre nom de famille, votre prénom et votre mail.</a:t>
            </a:r>
            <a:endParaRPr lang="fr-FR" dirty="0"/>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14</a:t>
            </a:fld>
            <a:endParaRPr lang="fr-FR"/>
          </a:p>
        </p:txBody>
      </p:sp>
    </p:spTree>
    <p:extLst>
      <p:ext uri="{BB962C8B-B14F-4D97-AF65-F5344CB8AC3E}">
        <p14:creationId xmlns:p14="http://schemas.microsoft.com/office/powerpoint/2010/main" val="3686749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826" y="2996952"/>
            <a:ext cx="7154622" cy="364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re 1"/>
          <p:cNvSpPr>
            <a:spLocks noGrp="1"/>
          </p:cNvSpPr>
          <p:nvPr>
            <p:ph type="title"/>
          </p:nvPr>
        </p:nvSpPr>
        <p:spPr>
          <a:xfrm>
            <a:off x="1331640" y="285199"/>
            <a:ext cx="7498080" cy="551513"/>
          </a:xfrm>
          <a:solidFill>
            <a:srgbClr val="FBF6E9"/>
          </a:solidFill>
          <a:ln>
            <a:solidFill>
              <a:schemeClr val="accent5"/>
            </a:solidFill>
          </a:ln>
        </p:spPr>
        <p:txBody>
          <a:bodyPr>
            <a:noAutofit/>
          </a:bodyPr>
          <a:lstStyle/>
          <a:p>
            <a:pPr algn="ctr"/>
            <a:r>
              <a:rPr lang="fr-FR" sz="3600" b="1" dirty="0" smtClean="0">
                <a:solidFill>
                  <a:schemeClr val="accent5">
                    <a:lumMod val="75000"/>
                  </a:schemeClr>
                </a:solidFill>
                <a:latin typeface="Calibri" pitchFamily="34" charset="0"/>
              </a:rPr>
              <a:t>NOUVELLE INTERFACE DE DÉPÔT</a:t>
            </a:r>
            <a:endParaRPr lang="fr-FR" sz="3600" b="1" dirty="0">
              <a:solidFill>
                <a:schemeClr val="accent5">
                  <a:lumMod val="75000"/>
                </a:schemeClr>
              </a:solidFill>
              <a:latin typeface="Calibri" pitchFamily="34" charset="0"/>
            </a:endParaRPr>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15</a:t>
            </a:fld>
            <a:endParaRPr lang="fr-FR"/>
          </a:p>
        </p:txBody>
      </p:sp>
      <p:sp>
        <p:nvSpPr>
          <p:cNvPr id="8" name="ZoneTexte 7"/>
          <p:cNvSpPr txBox="1"/>
          <p:nvPr/>
        </p:nvSpPr>
        <p:spPr>
          <a:xfrm>
            <a:off x="1449827" y="940872"/>
            <a:ext cx="6506549" cy="2031325"/>
          </a:xfrm>
          <a:prstGeom prst="rect">
            <a:avLst/>
          </a:prstGeom>
          <a:noFill/>
        </p:spPr>
        <p:txBody>
          <a:bodyPr wrap="square" rtlCol="0">
            <a:spAutoFit/>
          </a:bodyPr>
          <a:lstStyle/>
          <a:p>
            <a:r>
              <a:rPr lang="fr-FR" sz="1400" b="1" u="sng" dirty="0" smtClean="0">
                <a:solidFill>
                  <a:srgbClr val="C00000"/>
                </a:solidFill>
              </a:rPr>
              <a:t>Première étape :</a:t>
            </a:r>
          </a:p>
          <a:p>
            <a:pPr marL="285750" indent="-285750">
              <a:buFont typeface="Arial" pitchFamily="34" charset="0"/>
              <a:buChar char="•"/>
            </a:pPr>
            <a:r>
              <a:rPr lang="fr-FR" sz="1400" dirty="0" smtClean="0"/>
              <a:t>Déposes le(s) fichiers : (le dépôt de fichier n’est pas obligatoire à cette étape).</a:t>
            </a:r>
          </a:p>
          <a:p>
            <a:pPr marL="285750" indent="-285750">
              <a:buFont typeface="Arial" pitchFamily="34" charset="0"/>
              <a:buChar char="•"/>
            </a:pPr>
            <a:r>
              <a:rPr lang="fr-FR" sz="1400" dirty="0" smtClean="0"/>
              <a:t>Chargez les métadonnées à partir d’un identifiant (ex : DOI)</a:t>
            </a:r>
          </a:p>
          <a:p>
            <a:pPr marL="285750" indent="-285750">
              <a:buFontTx/>
              <a:buChar char="-"/>
            </a:pPr>
            <a:endParaRPr lang="fr-FR" sz="1400" dirty="0" smtClean="0"/>
          </a:p>
          <a:p>
            <a:r>
              <a:rPr lang="fr-FR" sz="1400" b="1" u="sng" dirty="0" smtClean="0">
                <a:solidFill>
                  <a:srgbClr val="C00000"/>
                </a:solidFill>
              </a:rPr>
              <a:t>Étapes suivantes:</a:t>
            </a:r>
          </a:p>
          <a:p>
            <a:pPr marL="285750" indent="-285750">
              <a:buFont typeface="Arial" pitchFamily="34" charset="0"/>
              <a:buChar char="•"/>
            </a:pPr>
            <a:r>
              <a:rPr lang="fr-FR" sz="1400" dirty="0" smtClean="0"/>
              <a:t>Compléter les métadonnées du document</a:t>
            </a:r>
          </a:p>
          <a:p>
            <a:pPr marL="285750" indent="-285750">
              <a:buFont typeface="Arial" pitchFamily="34" charset="0"/>
              <a:buChar char="•"/>
            </a:pPr>
            <a:r>
              <a:rPr lang="fr-FR" sz="1400" dirty="0" smtClean="0"/>
              <a:t>Compléter les données auteur</a:t>
            </a:r>
          </a:p>
          <a:p>
            <a:pPr marL="285750" indent="-285750">
              <a:buFont typeface="Arial" pitchFamily="34" charset="0"/>
              <a:buChar char="•"/>
            </a:pPr>
            <a:r>
              <a:rPr lang="fr-FR" sz="1400" dirty="0" smtClean="0"/>
              <a:t>Valider le dépôt</a:t>
            </a:r>
          </a:p>
        </p:txBody>
      </p:sp>
      <p:sp>
        <p:nvSpPr>
          <p:cNvPr id="10" name="Rectangle 9"/>
          <p:cNvSpPr/>
          <p:nvPr/>
        </p:nvSpPr>
        <p:spPr>
          <a:xfrm>
            <a:off x="6444208" y="3859200"/>
            <a:ext cx="1224136" cy="288032"/>
          </a:xfrm>
          <a:prstGeom prst="rec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Légende encadrée 2 11"/>
          <p:cNvSpPr/>
          <p:nvPr/>
        </p:nvSpPr>
        <p:spPr>
          <a:xfrm>
            <a:off x="3803001" y="3355144"/>
            <a:ext cx="1800200" cy="648072"/>
          </a:xfrm>
          <a:prstGeom prst="borderCallout2">
            <a:avLst>
              <a:gd name="adj1" fmla="val 9422"/>
              <a:gd name="adj2" fmla="val 100695"/>
              <a:gd name="adj3" fmla="val 15641"/>
              <a:gd name="adj4" fmla="val 166666"/>
              <a:gd name="adj5" fmla="val 76905"/>
              <a:gd name="adj6" fmla="val 182486"/>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Vue détaillée phase de dépôt de </a:t>
            </a:r>
            <a:r>
              <a:rPr lang="fr-FR" sz="1400" dirty="0" smtClean="0"/>
              <a:t>fichier</a:t>
            </a:r>
            <a:endParaRPr lang="fr-FR" sz="1400" dirty="0"/>
          </a:p>
        </p:txBody>
      </p:sp>
    </p:spTree>
    <p:extLst>
      <p:ext uri="{BB962C8B-B14F-4D97-AF65-F5344CB8AC3E}">
        <p14:creationId xmlns:p14="http://schemas.microsoft.com/office/powerpoint/2010/main" val="615182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74638"/>
            <a:ext cx="7746064" cy="634082"/>
          </a:xfrm>
          <a:solidFill>
            <a:srgbClr val="FBF6E9"/>
          </a:solidFill>
          <a:ln>
            <a:solidFill>
              <a:schemeClr val="accent5"/>
            </a:solidFill>
          </a:ln>
        </p:spPr>
        <p:txBody>
          <a:bodyPr>
            <a:noAutofit/>
          </a:bodyPr>
          <a:lstStyle/>
          <a:p>
            <a:pPr algn="ctr"/>
            <a:r>
              <a:rPr lang="fr-FR" sz="3600" b="1" dirty="0" smtClean="0">
                <a:solidFill>
                  <a:schemeClr val="accent5">
                    <a:lumMod val="75000"/>
                  </a:schemeClr>
                </a:solidFill>
                <a:latin typeface="Calibri" pitchFamily="34" charset="0"/>
              </a:rPr>
              <a:t>VUE DETAILLÉE DE LA PHASE DE DEPÔT</a:t>
            </a:r>
            <a:endParaRPr lang="fr-FR" sz="3600" b="1" dirty="0">
              <a:solidFill>
                <a:schemeClr val="accent5">
                  <a:lumMod val="75000"/>
                </a:schemeClr>
              </a:solidFill>
              <a:latin typeface="Calibri" pitchFamily="34" charset="0"/>
            </a:endParaRPr>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16</a:t>
            </a:fld>
            <a:endParaRPr lang="fr-F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509341"/>
            <a:ext cx="7725842" cy="3871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ZoneTexte 5"/>
          <p:cNvSpPr txBox="1"/>
          <p:nvPr/>
        </p:nvSpPr>
        <p:spPr>
          <a:xfrm>
            <a:off x="1475657" y="908903"/>
            <a:ext cx="7056784" cy="1600438"/>
          </a:xfrm>
          <a:prstGeom prst="rect">
            <a:avLst/>
          </a:prstGeom>
          <a:noFill/>
        </p:spPr>
        <p:txBody>
          <a:bodyPr wrap="square" rtlCol="0">
            <a:spAutoFit/>
          </a:bodyPr>
          <a:lstStyle/>
          <a:p>
            <a:r>
              <a:rPr lang="fr-FR" sz="1600" b="1" u="sng" dirty="0">
                <a:solidFill>
                  <a:srgbClr val="C00000"/>
                </a:solidFill>
                <a:latin typeface="Calibri" panose="020F0502020204030204" pitchFamily="34" charset="0"/>
              </a:rPr>
              <a:t>Deux possibilités :</a:t>
            </a:r>
          </a:p>
          <a:p>
            <a:pPr marL="285750" indent="-285750">
              <a:buFontTx/>
              <a:buChar char="-"/>
            </a:pPr>
            <a:r>
              <a:rPr lang="fr-FR" sz="1600" dirty="0">
                <a:latin typeface="Calibri" panose="020F0502020204030204" pitchFamily="34" charset="0"/>
              </a:rPr>
              <a:t>Récupérer le fichier stocké sur votre ordinateur en cliquant sur « sélectionner les fichiers » ;</a:t>
            </a:r>
          </a:p>
          <a:p>
            <a:pPr marL="285750" indent="-285750">
              <a:buFontTx/>
              <a:buChar char="-"/>
            </a:pPr>
            <a:r>
              <a:rPr lang="fr-FR" sz="1600" dirty="0">
                <a:latin typeface="Calibri" panose="020F0502020204030204" pitchFamily="34" charset="0"/>
              </a:rPr>
              <a:t>Indiquer l’adresse URL du fichier si ce dernier est stocké en ligne (i.e. cloud) puis cliquez sur « récupérer </a:t>
            </a:r>
            <a:r>
              <a:rPr lang="fr-FR" sz="1600" dirty="0" smtClean="0">
                <a:latin typeface="Calibri" panose="020F0502020204030204" pitchFamily="34" charset="0"/>
              </a:rPr>
              <a:t>».</a:t>
            </a:r>
            <a:endParaRPr lang="fr-FR" sz="1600" dirty="0">
              <a:latin typeface="Calibri" panose="020F0502020204030204" pitchFamily="34" charset="0"/>
            </a:endParaRPr>
          </a:p>
          <a:p>
            <a:endParaRPr lang="fr-FR" dirty="0"/>
          </a:p>
        </p:txBody>
      </p:sp>
    </p:spTree>
    <p:extLst>
      <p:ext uri="{BB962C8B-B14F-4D97-AF65-F5344CB8AC3E}">
        <p14:creationId xmlns:p14="http://schemas.microsoft.com/office/powerpoint/2010/main" val="2221428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8424" y="260648"/>
            <a:ext cx="7746064" cy="504056"/>
          </a:xfrm>
          <a:solidFill>
            <a:srgbClr val="FBF6E9"/>
          </a:solidFill>
          <a:ln>
            <a:solidFill>
              <a:schemeClr val="accent5"/>
            </a:solidFill>
          </a:ln>
        </p:spPr>
        <p:txBody>
          <a:bodyPr>
            <a:noAutofit/>
          </a:bodyPr>
          <a:lstStyle/>
          <a:p>
            <a:pPr algn="ctr"/>
            <a:r>
              <a:rPr lang="fr-FR" sz="3600" b="1" dirty="0" smtClean="0">
                <a:solidFill>
                  <a:schemeClr val="accent5">
                    <a:lumMod val="75000"/>
                  </a:schemeClr>
                </a:solidFill>
                <a:latin typeface="Calibri" pitchFamily="34" charset="0"/>
              </a:rPr>
              <a:t>CHARGEMENT DU DOCUMENT</a:t>
            </a:r>
            <a:endParaRPr lang="fr-FR" sz="3600" b="1" dirty="0">
              <a:solidFill>
                <a:schemeClr val="accent5">
                  <a:lumMod val="75000"/>
                </a:schemeClr>
              </a:solidFill>
              <a:latin typeface="Calibri" pitchFamily="34" charset="0"/>
            </a:endParaRPr>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17</a:t>
            </a:fld>
            <a:endParaRPr lang="fr-FR"/>
          </a:p>
        </p:txBody>
      </p:sp>
      <p:pic>
        <p:nvPicPr>
          <p:cNvPr id="3077"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24744"/>
            <a:ext cx="4775549" cy="26213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005064"/>
            <a:ext cx="4849218" cy="2697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6372200" y="1124744"/>
            <a:ext cx="2592288" cy="830997"/>
          </a:xfrm>
          <a:prstGeom prst="rect">
            <a:avLst/>
          </a:prstGeom>
          <a:noFill/>
        </p:spPr>
        <p:txBody>
          <a:bodyPr wrap="square" rtlCol="0">
            <a:spAutoFit/>
          </a:bodyPr>
          <a:lstStyle/>
          <a:p>
            <a:r>
              <a:rPr lang="fr-FR" sz="1600" b="1" u="sng" dirty="0" smtClean="0">
                <a:solidFill>
                  <a:srgbClr val="C00000"/>
                </a:solidFill>
              </a:rPr>
              <a:t>Premier message </a:t>
            </a:r>
            <a:r>
              <a:rPr lang="fr-FR" sz="1600" dirty="0" smtClean="0"/>
              <a:t>: description des droits au dépôt</a:t>
            </a:r>
            <a:endParaRPr lang="fr-FR" sz="1600" dirty="0"/>
          </a:p>
        </p:txBody>
      </p:sp>
      <p:sp>
        <p:nvSpPr>
          <p:cNvPr id="15" name="ZoneTexte 14"/>
          <p:cNvSpPr txBox="1"/>
          <p:nvPr/>
        </p:nvSpPr>
        <p:spPr>
          <a:xfrm>
            <a:off x="6372200" y="4005064"/>
            <a:ext cx="2592288" cy="1323439"/>
          </a:xfrm>
          <a:prstGeom prst="rect">
            <a:avLst/>
          </a:prstGeom>
          <a:noFill/>
        </p:spPr>
        <p:txBody>
          <a:bodyPr wrap="square" rtlCol="0">
            <a:spAutoFit/>
          </a:bodyPr>
          <a:lstStyle/>
          <a:p>
            <a:r>
              <a:rPr lang="fr-FR" sz="1600" b="1" u="sng" dirty="0" smtClean="0">
                <a:solidFill>
                  <a:srgbClr val="C00000"/>
                </a:solidFill>
              </a:rPr>
              <a:t>Deuxième message </a:t>
            </a:r>
            <a:r>
              <a:rPr lang="fr-FR" sz="1600" dirty="0" smtClean="0"/>
              <a:t>: après chargement du fichier, annonce des métadonnées récupérées (ici la langue)</a:t>
            </a:r>
            <a:endParaRPr lang="fr-FR" sz="1600" dirty="0"/>
          </a:p>
        </p:txBody>
      </p:sp>
    </p:spTree>
    <p:extLst>
      <p:ext uri="{BB962C8B-B14F-4D97-AF65-F5344CB8AC3E}">
        <p14:creationId xmlns:p14="http://schemas.microsoft.com/office/powerpoint/2010/main" val="4125550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139287" y="188640"/>
            <a:ext cx="7831146" cy="2785378"/>
          </a:xfrm>
          <a:prstGeom prst="rect">
            <a:avLst/>
          </a:prstGeom>
          <a:noFill/>
        </p:spPr>
        <p:txBody>
          <a:bodyPr wrap="square" rtlCol="0">
            <a:spAutoFit/>
          </a:bodyPr>
          <a:lstStyle/>
          <a:p>
            <a:pPr algn="just"/>
            <a:r>
              <a:rPr lang="fr-FR" sz="1600" dirty="0" smtClean="0">
                <a:latin typeface="Calibri" panose="020F0502020204030204" pitchFamily="34" charset="0"/>
                <a:cs typeface="Calibri" panose="020F0502020204030204" pitchFamily="34" charset="0"/>
              </a:rPr>
              <a:t>«</a:t>
            </a:r>
            <a:r>
              <a:rPr lang="fr-FR" sz="1600" dirty="0">
                <a:latin typeface="Calibri" panose="020F0502020204030204" pitchFamily="34" charset="0"/>
                <a:cs typeface="Calibri" panose="020F0502020204030204" pitchFamily="34" charset="0"/>
              </a:rPr>
              <a:t> Fichiers éditeur » : </a:t>
            </a:r>
          </a:p>
          <a:p>
            <a:pPr marL="285750" indent="-285750" algn="just">
              <a:buFont typeface="Arial" panose="020B0604020202020204" pitchFamily="34" charset="0"/>
              <a:buChar char="•"/>
            </a:pPr>
            <a:r>
              <a:rPr lang="fr-FR" sz="1600" b="1" dirty="0">
                <a:latin typeface="Calibri" panose="020F0502020204030204" pitchFamily="34" charset="0"/>
                <a:cs typeface="Calibri" panose="020F0502020204030204" pitchFamily="34" charset="0"/>
              </a:rPr>
              <a:t>J’ai vérifié que cet éditeur fait partie de ceux qui autorisent le dépôt des fichiers éditeurs sur une archive ouverte </a:t>
            </a:r>
            <a:r>
              <a:rPr lang="fr-FR" sz="1600" dirty="0">
                <a:latin typeface="Calibri" panose="020F0502020204030204" pitchFamily="34" charset="0"/>
                <a:cs typeface="Calibri" panose="020F0502020204030204" pitchFamily="34" charset="0"/>
              </a:rPr>
              <a:t>: à sélectionner si le document est fourni par l’éditeur, après avoir vérifié les politiques éditoriales sur les sites Sherpa/Romeo ou Héloïse.</a:t>
            </a:r>
          </a:p>
          <a:p>
            <a:pPr marL="285750" indent="-285750" algn="just">
              <a:buFont typeface="Arial" panose="020B0604020202020204" pitchFamily="34" charset="0"/>
              <a:buChar char="•"/>
            </a:pPr>
            <a:r>
              <a:rPr lang="fr-FR" sz="1600" b="1" dirty="0">
                <a:latin typeface="Calibri" panose="020F0502020204030204" pitchFamily="34" charset="0"/>
                <a:cs typeface="Calibri" panose="020F0502020204030204" pitchFamily="34" charset="0"/>
              </a:rPr>
              <a:t>J’ai obtenu l’accord explicite de cet éditeur pour ce dépôt particulier </a:t>
            </a:r>
            <a:r>
              <a:rPr lang="fr-FR" sz="1600" dirty="0">
                <a:latin typeface="Calibri" panose="020F0502020204030204" pitchFamily="34" charset="0"/>
                <a:cs typeface="Calibri" panose="020F0502020204030204" pitchFamily="34" charset="0"/>
              </a:rPr>
              <a:t>: à sélectionner si vous avez obtenu l’accord auprès de l’éditeur, un échange de mails suffit.</a:t>
            </a:r>
          </a:p>
          <a:p>
            <a:pPr marL="285750" indent="-285750" algn="just">
              <a:buFont typeface="Arial" panose="020B0604020202020204" pitchFamily="34" charset="0"/>
              <a:buChar char="•"/>
            </a:pPr>
            <a:r>
              <a:rPr lang="fr-FR" sz="1600" b="1" dirty="0">
                <a:latin typeface="Calibri" panose="020F0502020204030204" pitchFamily="34" charset="0"/>
                <a:cs typeface="Calibri" panose="020F0502020204030204" pitchFamily="34" charset="0"/>
              </a:rPr>
              <a:t>L’institution a financé les frais de publication pour que cet article soit en libre accès </a:t>
            </a:r>
            <a:r>
              <a:rPr lang="fr-FR" sz="1600" dirty="0">
                <a:latin typeface="Calibri" panose="020F0502020204030204" pitchFamily="34" charset="0"/>
                <a:cs typeface="Calibri" panose="020F0502020204030204" pitchFamily="34" charset="0"/>
              </a:rPr>
              <a:t>: à sélectionner si l’article est déjà en libre accès sur le site de l’éditeur car vous avez déjà payé les droits afférents, ou si l’article est par défaut en accès libre. </a:t>
            </a:r>
          </a:p>
          <a:p>
            <a:pPr marL="285750" indent="-285750" algn="just">
              <a:buFont typeface="Arial" panose="020B0604020202020204" pitchFamily="34" charset="0"/>
              <a:buChar char="•"/>
            </a:pPr>
            <a:r>
              <a:rPr lang="fr-FR" sz="1600" dirty="0" smtClean="0">
                <a:latin typeface="Calibri" panose="020F0502020204030204" pitchFamily="34" charset="0"/>
                <a:cs typeface="Calibri" panose="020F0502020204030204" pitchFamily="34" charset="0"/>
              </a:rPr>
              <a:t>Autres </a:t>
            </a:r>
            <a:r>
              <a:rPr lang="fr-FR" sz="1600" dirty="0">
                <a:latin typeface="Calibri" panose="020F0502020204030204" pitchFamily="34" charset="0"/>
                <a:cs typeface="Calibri" panose="020F0502020204030204" pitchFamily="34" charset="0"/>
              </a:rPr>
              <a:t>cas : possibilité de créer un embargo.</a:t>
            </a:r>
          </a:p>
          <a:p>
            <a:endParaRPr lang="fr-FR" sz="1500" dirty="0">
              <a:latin typeface="Calibri" panose="020F0502020204030204" pitchFamily="34" charset="0"/>
            </a:endParaRPr>
          </a:p>
        </p:txBody>
      </p:sp>
      <p:sp>
        <p:nvSpPr>
          <p:cNvPr id="2" name="Espace réservé du pied de page 1"/>
          <p:cNvSpPr>
            <a:spLocks noGrp="1"/>
          </p:cNvSpPr>
          <p:nvPr>
            <p:ph type="ftr" sz="quarter" idx="11"/>
          </p:nvPr>
        </p:nvSpPr>
        <p:spPr>
          <a:xfrm>
            <a:off x="4347406" y="6323037"/>
            <a:ext cx="4248472" cy="476250"/>
          </a:xfrm>
        </p:spPr>
        <p:txBody>
          <a:bodyPr/>
          <a:lstStyle/>
          <a:p>
            <a:r>
              <a:rPr lang="fr-FR" dirty="0" smtClean="0"/>
              <a:t>Sophie Bastard – Juillet 2016 – Laurent Nabias – septembre 2016</a:t>
            </a:r>
            <a:endParaRPr lang="fr-FR" dirty="0"/>
          </a:p>
        </p:txBody>
      </p:sp>
      <p:sp>
        <p:nvSpPr>
          <p:cNvPr id="7" name="Espace réservé du numéro de diapositive 6"/>
          <p:cNvSpPr>
            <a:spLocks noGrp="1"/>
          </p:cNvSpPr>
          <p:nvPr>
            <p:ph type="sldNum" sz="quarter" idx="12"/>
          </p:nvPr>
        </p:nvSpPr>
        <p:spPr/>
        <p:txBody>
          <a:bodyPr/>
          <a:lstStyle/>
          <a:p>
            <a:fld id="{12032DB1-6FAD-4A95-8891-529394E01D07}" type="slidenum">
              <a:rPr lang="fr-FR" smtClean="0"/>
              <a:t>18</a:t>
            </a:fld>
            <a:endParaRPr lang="fr-F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287" y="2780928"/>
            <a:ext cx="7831145" cy="3754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3585956" y="4077072"/>
            <a:ext cx="1512168" cy="288032"/>
          </a:xfrm>
          <a:prstGeom prst="rect">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24851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26838"/>
            <a:ext cx="7851967" cy="4444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re 1"/>
          <p:cNvSpPr>
            <a:spLocks noGrp="1"/>
          </p:cNvSpPr>
          <p:nvPr>
            <p:ph type="title"/>
          </p:nvPr>
        </p:nvSpPr>
        <p:spPr>
          <a:xfrm>
            <a:off x="1115615" y="332656"/>
            <a:ext cx="7851967" cy="432048"/>
          </a:xfrm>
          <a:solidFill>
            <a:srgbClr val="FBF6E9"/>
          </a:solidFill>
          <a:ln>
            <a:solidFill>
              <a:schemeClr val="accent5"/>
            </a:solidFill>
          </a:ln>
        </p:spPr>
        <p:txBody>
          <a:bodyPr>
            <a:noAutofit/>
          </a:bodyPr>
          <a:lstStyle/>
          <a:p>
            <a:pPr algn="ctr"/>
            <a:r>
              <a:rPr lang="fr-FR" sz="3600" b="1" dirty="0" smtClean="0">
                <a:solidFill>
                  <a:schemeClr val="accent5">
                    <a:lumMod val="75000"/>
                  </a:schemeClr>
                </a:solidFill>
                <a:latin typeface="Calibri" pitchFamily="34" charset="0"/>
              </a:rPr>
              <a:t>AJOUT D’UN EMBARGO</a:t>
            </a:r>
            <a:endParaRPr lang="fr-FR" sz="3600" b="1" dirty="0">
              <a:solidFill>
                <a:schemeClr val="accent5">
                  <a:lumMod val="75000"/>
                </a:schemeClr>
              </a:solidFill>
              <a:latin typeface="Calibri" pitchFamily="34" charset="0"/>
            </a:endParaRPr>
          </a:p>
        </p:txBody>
      </p:sp>
      <p:sp>
        <p:nvSpPr>
          <p:cNvPr id="5" name="Rectangle 4"/>
          <p:cNvSpPr/>
          <p:nvPr/>
        </p:nvSpPr>
        <p:spPr>
          <a:xfrm>
            <a:off x="6102170" y="3284984"/>
            <a:ext cx="1404156" cy="1296144"/>
          </a:xfrm>
          <a:prstGeom prst="rect">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508104" y="1844824"/>
            <a:ext cx="2592289" cy="923330"/>
          </a:xfrm>
          <a:prstGeom prst="rect">
            <a:avLst/>
          </a:prstGeom>
          <a:solidFill>
            <a:srgbClr val="FF0000">
              <a:alpha val="26000"/>
            </a:srgbClr>
          </a:solidFill>
        </p:spPr>
        <p:txBody>
          <a:bodyPr wrap="square" rtlCol="0">
            <a:spAutoFit/>
          </a:bodyPr>
          <a:lstStyle/>
          <a:p>
            <a:r>
              <a:rPr lang="fr-FR" dirty="0" smtClean="0">
                <a:latin typeface="Calibri" pitchFamily="34" charset="0"/>
              </a:rPr>
              <a:t>Cliquer sur le crayon</a:t>
            </a:r>
          </a:p>
          <a:p>
            <a:r>
              <a:rPr lang="fr-FR" dirty="0" smtClean="0">
                <a:latin typeface="Calibri" pitchFamily="34" charset="0"/>
                <a:sym typeface="Wingdings" panose="05000000000000000000" pitchFamily="2" charset="2"/>
              </a:rPr>
              <a:t>Menu du choix </a:t>
            </a:r>
          </a:p>
          <a:p>
            <a:r>
              <a:rPr lang="fr-FR" dirty="0" smtClean="0">
                <a:latin typeface="Calibri" pitchFamily="34" charset="0"/>
                <a:sym typeface="Wingdings" panose="05000000000000000000" pitchFamily="2" charset="2"/>
              </a:rPr>
              <a:t>de la visibilité. Max=2 ans</a:t>
            </a:r>
            <a:endParaRPr lang="fr-FR" dirty="0">
              <a:latin typeface="Calibri" pitchFamily="34" charset="0"/>
            </a:endParaRPr>
          </a:p>
        </p:txBody>
      </p:sp>
      <p:cxnSp>
        <p:nvCxnSpPr>
          <p:cNvPr id="9" name="Connecteur droit avec flèche 8"/>
          <p:cNvCxnSpPr/>
          <p:nvPr/>
        </p:nvCxnSpPr>
        <p:spPr>
          <a:xfrm>
            <a:off x="6209414" y="2732567"/>
            <a:ext cx="207661" cy="44742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543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43608" y="692696"/>
            <a:ext cx="7498080" cy="1503040"/>
          </a:xfrm>
        </p:spPr>
        <p:txBody>
          <a:bodyPr>
            <a:normAutofit fontScale="90000"/>
          </a:bodyPr>
          <a:lstStyle/>
          <a:p>
            <a:pPr marL="365760" lvl="0" indent="-283464">
              <a:lnSpc>
                <a:spcPct val="150000"/>
              </a:lnSpc>
              <a:spcBef>
                <a:spcPts val="600"/>
              </a:spcBef>
              <a:spcAft>
                <a:spcPts val="600"/>
              </a:spcAft>
            </a:pPr>
            <a:r>
              <a:rPr lang="fr-FR" sz="4400" b="1" dirty="0" smtClean="0">
                <a:effectLst/>
                <a:latin typeface="Calibri" pitchFamily="34" charset="0"/>
              </a:rPr>
              <a:t>L’OPEN ACCESS</a:t>
            </a:r>
            <a:r>
              <a:rPr lang="fr-FR" dirty="0" smtClean="0">
                <a:latin typeface="Calibri" pitchFamily="34" charset="0"/>
              </a:rPr>
              <a:t/>
            </a:r>
            <a:br>
              <a:rPr lang="fr-FR" dirty="0" smtClean="0">
                <a:latin typeface="Calibri" pitchFamily="34" charset="0"/>
              </a:rPr>
            </a:br>
            <a:r>
              <a:rPr lang="fr-FR" sz="2000" b="1" dirty="0" smtClean="0">
                <a:solidFill>
                  <a:prstClr val="black"/>
                </a:solidFill>
                <a:effectLst/>
                <a:latin typeface="Calibri" panose="020F0502020204030204" pitchFamily="34" charset="0"/>
                <a:ea typeface="+mn-ea"/>
                <a:cs typeface="Calibri" panose="020F0502020204030204" pitchFamily="34" charset="0"/>
              </a:rPr>
              <a:t>OA</a:t>
            </a:r>
            <a:r>
              <a:rPr lang="fr-FR" sz="2000" dirty="0" smtClean="0">
                <a:solidFill>
                  <a:prstClr val="black"/>
                </a:solidFill>
                <a:effectLst/>
                <a:latin typeface="Calibri" panose="020F0502020204030204" pitchFamily="34" charset="0"/>
                <a:ea typeface="+mn-ea"/>
                <a:cs typeface="Calibri" panose="020F0502020204030204" pitchFamily="34" charset="0"/>
              </a:rPr>
              <a:t> </a:t>
            </a:r>
            <a:r>
              <a:rPr lang="fr-FR" sz="2000" dirty="0">
                <a:solidFill>
                  <a:prstClr val="black"/>
                </a:solidFill>
                <a:effectLst/>
                <a:latin typeface="Calibri" panose="020F0502020204030204" pitchFamily="34" charset="0"/>
                <a:ea typeface="+mn-ea"/>
                <a:cs typeface="Calibri" panose="020F0502020204030204" pitchFamily="34" charset="0"/>
              </a:rPr>
              <a:t>: Open Access, Libre accès. Contenus de deux sortes : libres (sous licence d’utilisation </a:t>
            </a:r>
            <a:r>
              <a:rPr lang="fr-FR" sz="2000" b="1" dirty="0" err="1">
                <a:solidFill>
                  <a:prstClr val="black"/>
                </a:solidFill>
                <a:effectLst/>
                <a:latin typeface="Calibri" panose="020F0502020204030204" pitchFamily="34" charset="0"/>
                <a:ea typeface="+mn-ea"/>
                <a:cs typeface="Calibri" panose="020F0502020204030204" pitchFamily="34" charset="0"/>
              </a:rPr>
              <a:t>Creative</a:t>
            </a:r>
            <a:r>
              <a:rPr lang="fr-FR" sz="2000" b="1" dirty="0">
                <a:solidFill>
                  <a:prstClr val="black"/>
                </a:solidFill>
                <a:effectLst/>
                <a:latin typeface="Calibri" panose="020F0502020204030204" pitchFamily="34" charset="0"/>
                <a:ea typeface="+mn-ea"/>
                <a:cs typeface="Calibri" panose="020F0502020204030204" pitchFamily="34" charset="0"/>
              </a:rPr>
              <a:t> Commons</a:t>
            </a:r>
            <a:r>
              <a:rPr lang="fr-FR" sz="2000" dirty="0">
                <a:solidFill>
                  <a:prstClr val="black"/>
                </a:solidFill>
                <a:effectLst/>
                <a:latin typeface="Calibri" panose="020F0502020204030204" pitchFamily="34" charset="0"/>
                <a:ea typeface="+mn-ea"/>
                <a:cs typeface="Calibri" panose="020F0502020204030204" pitchFamily="34" charset="0"/>
              </a:rPr>
              <a:t>) ou sous un régime de la propriété intellectuelle. Trois niveaux :</a:t>
            </a:r>
            <a:br>
              <a:rPr lang="fr-FR" sz="2000" dirty="0">
                <a:solidFill>
                  <a:prstClr val="black"/>
                </a:solidFill>
                <a:effectLst/>
                <a:latin typeface="Calibri" panose="020F0502020204030204" pitchFamily="34" charset="0"/>
                <a:ea typeface="+mn-ea"/>
                <a:cs typeface="Calibri" panose="020F0502020204030204" pitchFamily="34" charset="0"/>
              </a:rPr>
            </a:br>
            <a:endParaRPr lang="fr-FR" dirty="0">
              <a:latin typeface="Calibri" pitchFamily="34" charset="0"/>
            </a:endParaRPr>
          </a:p>
        </p:txBody>
      </p:sp>
      <p:sp>
        <p:nvSpPr>
          <p:cNvPr id="7" name="Espace réservé du contenu 6"/>
          <p:cNvSpPr>
            <a:spLocks noGrp="1"/>
          </p:cNvSpPr>
          <p:nvPr>
            <p:ph idx="1"/>
          </p:nvPr>
        </p:nvSpPr>
        <p:spPr>
          <a:xfrm>
            <a:off x="1259632" y="2348880"/>
            <a:ext cx="7560840" cy="4248472"/>
          </a:xfrm>
        </p:spPr>
        <p:txBody>
          <a:bodyPr>
            <a:normAutofit fontScale="85000" lnSpcReduction="10000"/>
          </a:bodyPr>
          <a:lstStyle/>
          <a:p>
            <a:pPr lvl="1" algn="just">
              <a:lnSpc>
                <a:spcPct val="150000"/>
              </a:lnSpc>
              <a:buFont typeface="Wingdings" panose="05000000000000000000" pitchFamily="2" charset="2"/>
              <a:buChar char="Ø"/>
            </a:pPr>
            <a:r>
              <a:rPr lang="fr-FR" sz="1600" b="1" u="sng" dirty="0">
                <a:latin typeface="Calibri" panose="020F0502020204030204" pitchFamily="34" charset="0"/>
                <a:cs typeface="Calibri" panose="020F0502020204030204" pitchFamily="34" charset="0"/>
              </a:rPr>
              <a:t>Green</a:t>
            </a:r>
            <a:r>
              <a:rPr lang="fr-FR" sz="1600" dirty="0">
                <a:latin typeface="Calibri" panose="020F0502020204030204" pitchFamily="34" charset="0"/>
                <a:cs typeface="Calibri" panose="020F0502020204030204" pitchFamily="34" charset="0"/>
              </a:rPr>
              <a:t> : Auto-archivage. Ce sont les auteurs qui déposent une copie de leurs articles sur une archive ouverte (ex : HAL</a:t>
            </a:r>
            <a:r>
              <a:rPr lang="fr-FR" sz="1600" dirty="0" smtClean="0">
                <a:latin typeface="Calibri" panose="020F0502020204030204" pitchFamily="34" charset="0"/>
                <a:cs typeface="Calibri" panose="020F0502020204030204" pitchFamily="34" charset="0"/>
              </a:rPr>
              <a:t>)</a:t>
            </a:r>
            <a:endParaRPr lang="fr-FR" sz="1600" b="1" u="sng" dirty="0" smtClean="0">
              <a:latin typeface="Calibri" panose="020F0502020204030204" pitchFamily="34" charset="0"/>
              <a:cs typeface="Calibri" panose="020F0502020204030204" pitchFamily="34" charset="0"/>
            </a:endParaRPr>
          </a:p>
          <a:p>
            <a:pPr lvl="1" algn="just">
              <a:lnSpc>
                <a:spcPct val="150000"/>
              </a:lnSpc>
              <a:buFont typeface="Wingdings" panose="05000000000000000000" pitchFamily="2" charset="2"/>
              <a:buChar char="Ø"/>
            </a:pPr>
            <a:r>
              <a:rPr lang="fr-FR" sz="1600" b="1" u="sng" dirty="0" smtClean="0">
                <a:latin typeface="Calibri" panose="020F0502020204030204" pitchFamily="34" charset="0"/>
                <a:cs typeface="Calibri" panose="020F0502020204030204" pitchFamily="34" charset="0"/>
              </a:rPr>
              <a:t>Gold</a:t>
            </a:r>
            <a:r>
              <a:rPr lang="fr-FR" sz="1600" b="1" dirty="0" smtClean="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  La voie dorée ou gold open access concerne des revues ou ouvrages nativement en open access, dès leur publication</a:t>
            </a:r>
            <a:r>
              <a:rPr lang="fr-FR" sz="1600" dirty="0" smtClean="0">
                <a:latin typeface="Calibri" panose="020F0502020204030204" pitchFamily="34" charset="0"/>
                <a:cs typeface="Calibri" panose="020F0502020204030204" pitchFamily="34" charset="0"/>
              </a:rPr>
              <a:t>. Le financement peut passer par le recours à des APC.</a:t>
            </a:r>
            <a:endParaRPr lang="fr-FR" sz="1600" dirty="0">
              <a:latin typeface="Calibri" panose="020F0502020204030204" pitchFamily="34" charset="0"/>
              <a:cs typeface="Calibri" panose="020F0502020204030204" pitchFamily="34" charset="0"/>
            </a:endParaRPr>
          </a:p>
          <a:p>
            <a:pPr lvl="1" algn="just">
              <a:lnSpc>
                <a:spcPct val="150000"/>
              </a:lnSpc>
              <a:buFont typeface="Wingdings" panose="05000000000000000000" pitchFamily="2" charset="2"/>
              <a:buChar char="Ø"/>
            </a:pPr>
            <a:r>
              <a:rPr lang="fr-FR" sz="1600" b="1" u="sng" dirty="0" smtClean="0">
                <a:latin typeface="Calibri" panose="020F0502020204030204" pitchFamily="34" charset="0"/>
                <a:cs typeface="Calibri" panose="020F0502020204030204" pitchFamily="34" charset="0"/>
              </a:rPr>
              <a:t>Hybride</a:t>
            </a:r>
            <a:r>
              <a:rPr lang="fr-FR" sz="1600" dirty="0" smtClean="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 </a:t>
            </a:r>
            <a:r>
              <a:rPr lang="fr-FR" sz="1600" dirty="0"/>
              <a:t>revues dont l’accès est soumis à un abonnement mais dans lesquelles l’auteur peut choisir de publier un article en libre accès en s’acquittant de frais. Il s’agit généralement de revues éditées par de grands éditeurs commerciaux. Ce modèle est fréquemment remis en cause car il implique qu’une institution paye plusieurs fois pour l’accès au document (abonnement + frais pour la publication en OA si ses auteurs en font le choix).</a:t>
            </a:r>
            <a:endParaRPr lang="fr-FR" sz="1600" dirty="0" smtClean="0">
              <a:latin typeface="Calibri" panose="020F0502020204030204" pitchFamily="34" charset="0"/>
              <a:cs typeface="Calibri" panose="020F0502020204030204" pitchFamily="34" charset="0"/>
            </a:endParaRPr>
          </a:p>
          <a:p>
            <a:pPr lvl="1" algn="just">
              <a:lnSpc>
                <a:spcPct val="150000"/>
              </a:lnSpc>
              <a:buFont typeface="Wingdings" panose="05000000000000000000" pitchFamily="2" charset="2"/>
              <a:buChar char="Ø"/>
            </a:pPr>
            <a:r>
              <a:rPr lang="fr-FR" sz="1600" b="1" u="sng" dirty="0" smtClean="0">
                <a:latin typeface="Calibri" panose="020F0502020204030204" pitchFamily="34" charset="0"/>
                <a:cs typeface="Calibri" panose="020F0502020204030204" pitchFamily="34" charset="0"/>
              </a:rPr>
              <a:t>Engagement </a:t>
            </a:r>
            <a:r>
              <a:rPr lang="fr-FR" sz="1600" b="1" u="sng" dirty="0">
                <a:latin typeface="Calibri" panose="020F0502020204030204" pitchFamily="34" charset="0"/>
                <a:cs typeface="Calibri" panose="020F0502020204030204" pitchFamily="34" charset="0"/>
              </a:rPr>
              <a:t>diamant</a:t>
            </a:r>
            <a:r>
              <a:rPr lang="fr-FR" sz="1600" b="1"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 I</a:t>
            </a:r>
            <a:r>
              <a:rPr lang="fr-FR" sz="1600" dirty="0" smtClean="0">
                <a:latin typeface="Calibri" panose="020F0502020204030204" pitchFamily="34" charset="0"/>
                <a:cs typeface="Calibri" panose="020F0502020204030204" pitchFamily="34" charset="0"/>
              </a:rPr>
              <a:t>dée </a:t>
            </a:r>
            <a:r>
              <a:rPr lang="fr-FR" sz="1600" dirty="0">
                <a:latin typeface="Calibri" panose="020F0502020204030204" pitchFamily="34" charset="0"/>
                <a:cs typeface="Calibri" panose="020F0502020204030204" pitchFamily="34" charset="0"/>
              </a:rPr>
              <a:t>qu’à l’avenir, les productions scientifiques seront nativement numériques en accès ouvert, sans frais à payer pour l’auteur (sans APC), sans barrière à l’accès, sans embargo.</a:t>
            </a:r>
          </a:p>
          <a:p>
            <a:endParaRPr lang="fr-FR" dirty="0"/>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2</a:t>
            </a:fld>
            <a:endParaRPr lang="fr-FR"/>
          </a:p>
        </p:txBody>
      </p:sp>
    </p:spTree>
    <p:extLst>
      <p:ext uri="{BB962C8B-B14F-4D97-AF65-F5344CB8AC3E}">
        <p14:creationId xmlns:p14="http://schemas.microsoft.com/office/powerpoint/2010/main" val="117438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116632"/>
            <a:ext cx="7704856" cy="981681"/>
          </a:xfrm>
          <a:solidFill>
            <a:srgbClr val="FBF6E9"/>
          </a:solidFill>
          <a:ln>
            <a:solidFill>
              <a:schemeClr val="accent5"/>
            </a:solidFill>
          </a:ln>
        </p:spPr>
        <p:txBody>
          <a:bodyPr>
            <a:noAutofit/>
          </a:bodyPr>
          <a:lstStyle/>
          <a:p>
            <a:pPr algn="ctr"/>
            <a:r>
              <a:rPr lang="fr-FR" sz="3600" b="1" dirty="0" smtClean="0">
                <a:solidFill>
                  <a:schemeClr val="accent5">
                    <a:lumMod val="75000"/>
                  </a:schemeClr>
                </a:solidFill>
                <a:latin typeface="Calibri" pitchFamily="34" charset="0"/>
              </a:rPr>
              <a:t>CHARGEZ LES MÉTADONNÉES À PARTIR D’UN IDENTIFIANT</a:t>
            </a:r>
            <a:endParaRPr lang="fr-FR" sz="3600" b="1" dirty="0">
              <a:solidFill>
                <a:schemeClr val="accent5">
                  <a:lumMod val="75000"/>
                </a:schemeClr>
              </a:solidFill>
              <a:latin typeface="Calibri" pitchFamily="34" charset="0"/>
            </a:endParaRPr>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20</a:t>
            </a:fld>
            <a:endParaRPr lang="fr-F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2491" y="2564904"/>
            <a:ext cx="7356299" cy="4104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ZoneTexte 5"/>
          <p:cNvSpPr txBox="1"/>
          <p:nvPr/>
        </p:nvSpPr>
        <p:spPr>
          <a:xfrm>
            <a:off x="1259632" y="1196752"/>
            <a:ext cx="7704856" cy="1246495"/>
          </a:xfrm>
          <a:prstGeom prst="rect">
            <a:avLst/>
          </a:prstGeom>
          <a:noFill/>
        </p:spPr>
        <p:txBody>
          <a:bodyPr wrap="square" rtlCol="0">
            <a:spAutoFit/>
          </a:bodyPr>
          <a:lstStyle/>
          <a:p>
            <a:pPr marL="285750" indent="-285750">
              <a:spcAft>
                <a:spcPts val="600"/>
              </a:spcAft>
              <a:buFont typeface="Wingdings"/>
              <a:buChar char="à"/>
            </a:pPr>
            <a:r>
              <a:rPr lang="fr-FR" sz="1400" b="1" dirty="0" smtClean="0">
                <a:solidFill>
                  <a:srgbClr val="C00000"/>
                </a:solidFill>
                <a:sym typeface="Wingdings" panose="05000000000000000000" pitchFamily="2" charset="2"/>
              </a:rPr>
              <a:t>Qu’</a:t>
            </a:r>
            <a:r>
              <a:rPr lang="fr-FR" sz="1400" b="1" dirty="0" err="1" smtClean="0">
                <a:solidFill>
                  <a:srgbClr val="C00000"/>
                </a:solidFill>
                <a:sym typeface="Wingdings" panose="05000000000000000000" pitchFamily="2" charset="2"/>
              </a:rPr>
              <a:t>est-ce-qu’un</a:t>
            </a:r>
            <a:r>
              <a:rPr lang="fr-FR" sz="1400" b="1" dirty="0" smtClean="0">
                <a:solidFill>
                  <a:srgbClr val="C00000"/>
                </a:solidFill>
                <a:sym typeface="Wingdings" panose="05000000000000000000" pitchFamily="2" charset="2"/>
              </a:rPr>
              <a:t> DOI ? </a:t>
            </a:r>
            <a:r>
              <a:rPr lang="fr-FR" sz="1400" dirty="0" smtClean="0">
                <a:latin typeface="Calibri" panose="020F0502020204030204" pitchFamily="34" charset="0"/>
              </a:rPr>
              <a:t>Les </a:t>
            </a:r>
            <a:r>
              <a:rPr lang="fr-FR" sz="1400" dirty="0">
                <a:latin typeface="Calibri" panose="020F0502020204030204" pitchFamily="34" charset="0"/>
              </a:rPr>
              <a:t>« identifiants » sont des numéros de référence d’articles existant </a:t>
            </a:r>
            <a:r>
              <a:rPr lang="fr-FR" sz="1400" dirty="0" smtClean="0">
                <a:latin typeface="Calibri" panose="020F0502020204030204" pitchFamily="34" charset="0"/>
              </a:rPr>
              <a:t>dans différentes </a:t>
            </a:r>
            <a:r>
              <a:rPr lang="fr-FR" sz="1400" dirty="0">
                <a:latin typeface="Calibri" panose="020F0502020204030204" pitchFamily="34" charset="0"/>
              </a:rPr>
              <a:t>bases de données et qui permettent de récupérer automatiquement les métadonnées associées (DOI, </a:t>
            </a:r>
            <a:r>
              <a:rPr lang="fr-FR" sz="1400" dirty="0" err="1">
                <a:latin typeface="Calibri" panose="020F0502020204030204" pitchFamily="34" charset="0"/>
              </a:rPr>
              <a:t>ArXiv</a:t>
            </a:r>
            <a:r>
              <a:rPr lang="fr-FR" sz="1400" dirty="0">
                <a:latin typeface="Calibri" panose="020F0502020204030204" pitchFamily="34" charset="0"/>
              </a:rPr>
              <a:t>, Base Horizon de l’IRD</a:t>
            </a:r>
            <a:r>
              <a:rPr lang="fr-FR" sz="1400" dirty="0" smtClean="0">
                <a:latin typeface="Calibri" panose="020F0502020204030204" pitchFamily="34" charset="0"/>
              </a:rPr>
              <a:t>).</a:t>
            </a:r>
          </a:p>
          <a:p>
            <a:pPr marL="285750" indent="-285750">
              <a:buClr>
                <a:srgbClr val="C00000"/>
              </a:buClr>
              <a:buFont typeface="Wingdings"/>
              <a:buChar char="à"/>
            </a:pPr>
            <a:r>
              <a:rPr lang="fr-FR" sz="1400" dirty="0" smtClean="0"/>
              <a:t>Rentrez </a:t>
            </a:r>
            <a:r>
              <a:rPr lang="fr-FR" sz="1400" dirty="0"/>
              <a:t>l’identifiant de l’article lorsqu’il existe (DOI dans notre cas à Paris 3</a:t>
            </a:r>
            <a:r>
              <a:rPr lang="fr-FR" sz="1400" dirty="0" smtClean="0"/>
              <a:t>). </a:t>
            </a:r>
            <a:r>
              <a:rPr lang="fr-FR" sz="1400" b="1" dirty="0" smtClean="0">
                <a:solidFill>
                  <a:srgbClr val="C00000"/>
                </a:solidFill>
                <a:sym typeface="Wingdings" panose="05000000000000000000" pitchFamily="2" charset="2"/>
              </a:rPr>
              <a:t>Voir pages suivantes.</a:t>
            </a:r>
          </a:p>
        </p:txBody>
      </p:sp>
    </p:spTree>
    <p:extLst>
      <p:ext uri="{BB962C8B-B14F-4D97-AF65-F5344CB8AC3E}">
        <p14:creationId xmlns:p14="http://schemas.microsoft.com/office/powerpoint/2010/main" val="46531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60648"/>
            <a:ext cx="7643192" cy="562074"/>
          </a:xfrm>
          <a:solidFill>
            <a:srgbClr val="FBF6E9"/>
          </a:solidFill>
          <a:ln>
            <a:solidFill>
              <a:schemeClr val="accent5"/>
            </a:solidFill>
          </a:ln>
        </p:spPr>
        <p:txBody>
          <a:bodyPr>
            <a:normAutofit fontScale="90000"/>
          </a:bodyPr>
          <a:lstStyle/>
          <a:p>
            <a:pPr algn="ctr"/>
            <a:r>
              <a:rPr lang="fr-FR" sz="4000" b="1" dirty="0" smtClean="0">
                <a:solidFill>
                  <a:schemeClr val="accent5">
                    <a:lumMod val="75000"/>
                  </a:schemeClr>
                </a:solidFill>
                <a:latin typeface="Calibri" pitchFamily="34" charset="0"/>
              </a:rPr>
              <a:t>QU’EST-CE-QU’UN</a:t>
            </a:r>
            <a:r>
              <a:rPr lang="fr-FR" b="1" dirty="0" smtClean="0">
                <a:solidFill>
                  <a:schemeClr val="accent5">
                    <a:lumMod val="75000"/>
                  </a:schemeClr>
                </a:solidFill>
                <a:latin typeface="Calibri" pitchFamily="34" charset="0"/>
              </a:rPr>
              <a:t> DOI ?</a:t>
            </a:r>
            <a:endParaRPr lang="fr-FR" b="1" dirty="0">
              <a:solidFill>
                <a:schemeClr val="accent5">
                  <a:lumMod val="75000"/>
                </a:schemeClr>
              </a:solidFill>
              <a:latin typeface="Calibri"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043736"/>
            <a:ext cx="7920880" cy="5265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123728" y="4002607"/>
            <a:ext cx="3168352" cy="576064"/>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444208" y="2564904"/>
            <a:ext cx="1944216" cy="1260720"/>
          </a:xfrm>
          <a:prstGeom prst="wedgeRectCallout">
            <a:avLst>
              <a:gd name="adj1" fmla="val -110115"/>
              <a:gd name="adj2" fmla="val 86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smtClean="0"/>
              <a:t>DOI : Digital Object Identifier 10.7202/1036987ar</a:t>
            </a:r>
          </a:p>
          <a:p>
            <a:pPr algn="just"/>
            <a:endParaRPr lang="fr-FR" sz="1200" dirty="0"/>
          </a:p>
          <a:p>
            <a:pPr algn="just"/>
            <a:r>
              <a:rPr lang="fr-FR" sz="1200" dirty="0" smtClean="0"/>
              <a:t>Sert à construire l’URL pérenne :</a:t>
            </a:r>
          </a:p>
        </p:txBody>
      </p:sp>
    </p:spTree>
    <p:extLst>
      <p:ext uri="{BB962C8B-B14F-4D97-AF65-F5344CB8AC3E}">
        <p14:creationId xmlns:p14="http://schemas.microsoft.com/office/powerpoint/2010/main" val="2085340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45754"/>
            <a:ext cx="8100392" cy="174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1043608" y="332656"/>
            <a:ext cx="8034096" cy="648072"/>
          </a:xfrm>
          <a:solidFill>
            <a:srgbClr val="FBF6E9"/>
          </a:solidFill>
          <a:ln>
            <a:solidFill>
              <a:schemeClr val="accent5"/>
            </a:solidFill>
          </a:ln>
        </p:spPr>
        <p:txBody>
          <a:bodyPr>
            <a:normAutofit/>
          </a:bodyPr>
          <a:lstStyle/>
          <a:p>
            <a:pPr algn="ctr"/>
            <a:r>
              <a:rPr lang="fr-FR" sz="3600" b="1" dirty="0" smtClean="0">
                <a:solidFill>
                  <a:schemeClr val="accent5">
                    <a:lumMod val="75000"/>
                  </a:schemeClr>
                </a:solidFill>
                <a:latin typeface="Calibri" pitchFamily="34" charset="0"/>
              </a:rPr>
              <a:t>IMPORT DES METADONNEES ASSOCIEES</a:t>
            </a:r>
            <a:endParaRPr lang="fr-FR" sz="3600" b="1" dirty="0">
              <a:solidFill>
                <a:schemeClr val="accent5">
                  <a:lumMod val="75000"/>
                </a:schemeClr>
              </a:solidFill>
              <a:latin typeface="Calibri" pitchFamily="34" charset="0"/>
            </a:endParaRPr>
          </a:p>
        </p:txBody>
      </p:sp>
      <p:sp>
        <p:nvSpPr>
          <p:cNvPr id="7" name="Rectangle 6"/>
          <p:cNvSpPr/>
          <p:nvPr/>
        </p:nvSpPr>
        <p:spPr>
          <a:xfrm>
            <a:off x="1367204" y="2132856"/>
            <a:ext cx="3240360" cy="665304"/>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233331" y="2132856"/>
            <a:ext cx="1422158" cy="576064"/>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275856" y="3263865"/>
            <a:ext cx="5022558" cy="1080120"/>
          </a:xfrm>
          <a:prstGeom prst="wedgeRectCallout">
            <a:avLst>
              <a:gd name="adj1" fmla="val -50446"/>
              <a:gd name="adj2" fmla="val -96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 Entrez le DOI</a:t>
            </a:r>
          </a:p>
          <a:p>
            <a:r>
              <a:rPr lang="fr-FR" dirty="0" smtClean="0"/>
              <a:t>- Après un clic sur ENTREE</a:t>
            </a:r>
            <a:r>
              <a:rPr lang="fr-FR" dirty="0"/>
              <a:t> </a:t>
            </a:r>
            <a:r>
              <a:rPr lang="fr-FR" dirty="0" smtClean="0"/>
              <a:t>sur « Récupérer les métadonnées.</a:t>
            </a:r>
          </a:p>
          <a:p>
            <a:r>
              <a:rPr lang="fr-FR" dirty="0" smtClean="0"/>
              <a:t>- Indication des métadonnées modifiées</a:t>
            </a:r>
            <a:endParaRPr lang="fr-FR" dirty="0"/>
          </a:p>
        </p:txBody>
      </p:sp>
      <p:cxnSp>
        <p:nvCxnSpPr>
          <p:cNvPr id="9" name="Connecteur droit avec flèche 8"/>
          <p:cNvCxnSpPr/>
          <p:nvPr/>
        </p:nvCxnSpPr>
        <p:spPr>
          <a:xfrm flipV="1">
            <a:off x="7308304" y="2708920"/>
            <a:ext cx="636106" cy="554945"/>
          </a:xfrm>
          <a:prstGeom prst="straightConnector1">
            <a:avLst/>
          </a:prstGeom>
          <a:ln w="666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725144"/>
            <a:ext cx="7144187" cy="1819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Connecteur droit avec flèche 16"/>
          <p:cNvCxnSpPr/>
          <p:nvPr/>
        </p:nvCxnSpPr>
        <p:spPr>
          <a:xfrm flipH="1">
            <a:off x="5580112" y="4345218"/>
            <a:ext cx="1343756" cy="660456"/>
          </a:xfrm>
          <a:prstGeom prst="straightConnector1">
            <a:avLst/>
          </a:prstGeom>
          <a:ln w="666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272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35897"/>
            <a:ext cx="7920880" cy="576064"/>
          </a:xfrm>
          <a:solidFill>
            <a:srgbClr val="FBF6E9"/>
          </a:solidFill>
          <a:ln>
            <a:solidFill>
              <a:schemeClr val="accent5"/>
            </a:solidFill>
          </a:ln>
        </p:spPr>
        <p:txBody>
          <a:bodyPr>
            <a:noAutofit/>
          </a:bodyPr>
          <a:lstStyle/>
          <a:p>
            <a:pPr algn="ctr"/>
            <a:r>
              <a:rPr lang="fr-FR" sz="3200" b="1" dirty="0" smtClean="0">
                <a:solidFill>
                  <a:schemeClr val="accent5">
                    <a:lumMod val="75000"/>
                  </a:schemeClr>
                </a:solidFill>
                <a:effectLst>
                  <a:outerShdw blurRad="38100" dist="38100" dir="2700000" algn="tl">
                    <a:srgbClr val="000000">
                      <a:alpha val="43137"/>
                    </a:srgbClr>
                  </a:outerShdw>
                </a:effectLst>
                <a:latin typeface="Calibri" pitchFamily="34" charset="0"/>
              </a:rPr>
              <a:t>AJOUT AUTOMATIQUE DES METADONNEES</a:t>
            </a:r>
            <a:endParaRPr lang="fr-FR" sz="3200" b="1" dirty="0">
              <a:solidFill>
                <a:schemeClr val="accent5">
                  <a:lumMod val="75000"/>
                </a:schemeClr>
              </a:solidFill>
              <a:effectLst>
                <a:outerShdw blurRad="38100" dist="38100" dir="2700000" algn="tl">
                  <a:srgbClr val="000000">
                    <a:alpha val="43137"/>
                  </a:srgbClr>
                </a:outerShdw>
              </a:effectLst>
              <a:latin typeface="Calibri"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764704"/>
            <a:ext cx="7632848" cy="218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04329"/>
            <a:ext cx="7621952" cy="407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82475" y="1556792"/>
            <a:ext cx="7329488" cy="648072"/>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98771" y="2780928"/>
            <a:ext cx="7296894" cy="576064"/>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598772" y="6078112"/>
            <a:ext cx="7296894" cy="683741"/>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050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88640"/>
            <a:ext cx="7757944" cy="504056"/>
          </a:xfrm>
          <a:solidFill>
            <a:srgbClr val="FBF6E9"/>
          </a:solidFill>
          <a:ln>
            <a:solidFill>
              <a:schemeClr val="accent5"/>
            </a:solidFill>
          </a:ln>
        </p:spPr>
        <p:txBody>
          <a:bodyPr>
            <a:noAutofit/>
          </a:bodyPr>
          <a:lstStyle/>
          <a:p>
            <a:pPr algn="ctr"/>
            <a:r>
              <a:rPr lang="fr-FR" sz="3600" b="1" dirty="0" smtClean="0">
                <a:solidFill>
                  <a:schemeClr val="accent5">
                    <a:lumMod val="75000"/>
                  </a:schemeClr>
                </a:solidFill>
                <a:effectLst>
                  <a:outerShdw blurRad="38100" dist="38100" dir="2700000" algn="tl">
                    <a:srgbClr val="000000">
                      <a:alpha val="43137"/>
                    </a:srgbClr>
                  </a:outerShdw>
                </a:effectLst>
                <a:latin typeface="Calibri" pitchFamily="34" charset="0"/>
              </a:rPr>
              <a:t>AFFICHAGE DU DOI DANS HAL</a:t>
            </a:r>
            <a:endParaRPr lang="fr-FR" sz="3600" b="1" dirty="0">
              <a:solidFill>
                <a:schemeClr val="accent5">
                  <a:lumMod val="75000"/>
                </a:schemeClr>
              </a:solidFill>
              <a:effectLst>
                <a:outerShdw blurRad="38100" dist="38100" dir="2700000" algn="tl">
                  <a:srgbClr val="000000">
                    <a:alpha val="43137"/>
                  </a:srgbClr>
                </a:outerShdw>
              </a:effectLst>
              <a:latin typeface="Calibri"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7814100" cy="4883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308304" y="3573016"/>
            <a:ext cx="864096" cy="288032"/>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2223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74638"/>
            <a:ext cx="7488832" cy="562074"/>
          </a:xfrm>
          <a:solidFill>
            <a:srgbClr val="FBF6E9"/>
          </a:solidFill>
          <a:ln>
            <a:solidFill>
              <a:schemeClr val="accent5"/>
            </a:solidFill>
          </a:ln>
        </p:spPr>
        <p:txBody>
          <a:bodyPr>
            <a:noAutofit/>
          </a:bodyPr>
          <a:lstStyle/>
          <a:p>
            <a:pPr algn="ctr"/>
            <a:r>
              <a:rPr lang="fr-FR" sz="3600" b="1" dirty="0" smtClean="0">
                <a:solidFill>
                  <a:schemeClr val="accent5">
                    <a:lumMod val="75000"/>
                  </a:schemeClr>
                </a:solidFill>
                <a:effectLst>
                  <a:outerShdw blurRad="38100" dist="38100" dir="2700000" algn="tl">
                    <a:srgbClr val="000000">
                      <a:alpha val="43137"/>
                    </a:srgbClr>
                  </a:outerShdw>
                </a:effectLst>
                <a:latin typeface="Calibri" pitchFamily="34" charset="0"/>
              </a:rPr>
              <a:t>AFFICHAGE DU DOI HAL (II)</a:t>
            </a:r>
            <a:endParaRPr lang="fr-FR" sz="3600" b="1" dirty="0">
              <a:solidFill>
                <a:schemeClr val="accent5">
                  <a:lumMod val="75000"/>
                </a:schemeClr>
              </a:solidFill>
              <a:effectLst>
                <a:outerShdw blurRad="38100" dist="38100" dir="2700000" algn="tl">
                  <a:srgbClr val="000000">
                    <a:alpha val="43137"/>
                  </a:srgbClr>
                </a:outerShdw>
              </a:effectLst>
              <a:latin typeface="Calibri"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7610993" cy="5256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7164288" y="4067958"/>
            <a:ext cx="648072" cy="225137"/>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9600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081" y="3078460"/>
            <a:ext cx="6834807" cy="366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1115616" y="58614"/>
            <a:ext cx="8028384" cy="562074"/>
          </a:xfrm>
          <a:solidFill>
            <a:srgbClr val="FBF6E9"/>
          </a:solidFill>
          <a:ln>
            <a:solidFill>
              <a:schemeClr val="accent5"/>
            </a:solidFill>
          </a:ln>
        </p:spPr>
        <p:txBody>
          <a:bodyPr>
            <a:noAutofit/>
          </a:bodyPr>
          <a:lstStyle/>
          <a:p>
            <a:pPr algn="ctr"/>
            <a:r>
              <a:rPr lang="fr-FR" sz="3600" b="1" dirty="0" smtClean="0">
                <a:solidFill>
                  <a:schemeClr val="accent5">
                    <a:lumMod val="75000"/>
                  </a:schemeClr>
                </a:solidFill>
              </a:rPr>
              <a:t>COMPLÉTER LES MÉTADONNÉES</a:t>
            </a:r>
            <a:endParaRPr lang="fr-FR" sz="3600" b="1" dirty="0">
              <a:solidFill>
                <a:schemeClr val="accent5">
                  <a:lumMod val="75000"/>
                </a:schemeClr>
              </a:solidFill>
            </a:endParaRPr>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26</a:t>
            </a:fld>
            <a:endParaRPr lang="fr-FR"/>
          </a:p>
        </p:txBody>
      </p:sp>
      <p:sp>
        <p:nvSpPr>
          <p:cNvPr id="6" name="ZoneTexte 5"/>
          <p:cNvSpPr txBox="1"/>
          <p:nvPr/>
        </p:nvSpPr>
        <p:spPr>
          <a:xfrm>
            <a:off x="1043608" y="620688"/>
            <a:ext cx="7920879" cy="2462213"/>
          </a:xfrm>
          <a:prstGeom prst="rect">
            <a:avLst/>
          </a:prstGeom>
          <a:noFill/>
        </p:spPr>
        <p:txBody>
          <a:bodyPr wrap="square" rtlCol="0">
            <a:spAutoFit/>
          </a:bodyPr>
          <a:lstStyle/>
          <a:p>
            <a:r>
              <a:rPr lang="fr-FR" sz="1400" b="1" dirty="0" err="1" smtClean="0">
                <a:solidFill>
                  <a:srgbClr val="C00000"/>
                </a:solidFill>
                <a:latin typeface="Calibri" pitchFamily="34" charset="0"/>
              </a:rPr>
              <a:t>Etape</a:t>
            </a:r>
            <a:r>
              <a:rPr lang="fr-FR" sz="1400" b="1" dirty="0" smtClean="0">
                <a:solidFill>
                  <a:srgbClr val="C00000"/>
                </a:solidFill>
                <a:latin typeface="Calibri" panose="020F0502020204030204" pitchFamily="34" charset="0"/>
              </a:rPr>
              <a:t> </a:t>
            </a:r>
            <a:r>
              <a:rPr lang="fr-FR" sz="1400" b="1" dirty="0">
                <a:solidFill>
                  <a:srgbClr val="C00000"/>
                </a:solidFill>
                <a:latin typeface="Calibri" panose="020F0502020204030204" pitchFamily="34" charset="0"/>
              </a:rPr>
              <a:t>3 : Renseigner les métadonnées</a:t>
            </a:r>
          </a:p>
          <a:p>
            <a:pPr algn="just"/>
            <a:r>
              <a:rPr lang="fr-FR" sz="1400" dirty="0" smtClean="0">
                <a:latin typeface="Calibri" panose="020F0502020204030204" pitchFamily="34" charset="0"/>
              </a:rPr>
              <a:t>Il </a:t>
            </a:r>
            <a:r>
              <a:rPr lang="fr-FR" sz="1400" dirty="0">
                <a:latin typeface="Calibri" panose="020F0502020204030204" pitchFamily="34" charset="0"/>
              </a:rPr>
              <a:t>s’agit de la « fiche de description » de votre document</a:t>
            </a:r>
            <a:r>
              <a:rPr lang="fr-FR" sz="1400" dirty="0" smtClean="0">
                <a:latin typeface="Calibri" panose="020F0502020204030204" pitchFamily="34" charset="0"/>
              </a:rPr>
              <a:t>.</a:t>
            </a:r>
          </a:p>
          <a:p>
            <a:pPr algn="just"/>
            <a:r>
              <a:rPr lang="fr-FR" sz="1400" dirty="0" smtClean="0">
                <a:latin typeface="Calibri" panose="020F0502020204030204" pitchFamily="34" charset="0"/>
              </a:rPr>
              <a:t>-Les titres et sous-titres du document : bien vérifier la langue du titre.</a:t>
            </a:r>
            <a:endParaRPr lang="fr-FR" sz="1400" dirty="0">
              <a:latin typeface="Calibri" panose="020F0502020204030204" pitchFamily="34" charset="0"/>
            </a:endParaRPr>
          </a:p>
          <a:p>
            <a:pPr algn="just"/>
            <a:r>
              <a:rPr lang="fr-FR" sz="1400" dirty="0" smtClean="0">
                <a:latin typeface="Calibri" panose="020F0502020204030204" pitchFamily="34" charset="0"/>
              </a:rPr>
              <a:t>-Le </a:t>
            </a:r>
            <a:r>
              <a:rPr lang="fr-FR" sz="1400" dirty="0">
                <a:latin typeface="Calibri" panose="020F0502020204030204" pitchFamily="34" charset="0"/>
              </a:rPr>
              <a:t>type de fichier </a:t>
            </a:r>
            <a:r>
              <a:rPr lang="fr-FR" sz="1400" dirty="0" smtClean="0">
                <a:latin typeface="Calibri" panose="020F0502020204030204" pitchFamily="34" charset="0"/>
              </a:rPr>
              <a:t>: voir la page suivante pour la liste des choix</a:t>
            </a:r>
            <a:endParaRPr lang="fr-FR" sz="1400" dirty="0">
              <a:latin typeface="Calibri" panose="020F0502020204030204" pitchFamily="34" charset="0"/>
            </a:endParaRPr>
          </a:p>
          <a:p>
            <a:pPr algn="just"/>
            <a:r>
              <a:rPr lang="fr-FR" sz="1400" dirty="0" smtClean="0">
                <a:latin typeface="Calibri" panose="020F0502020204030204" pitchFamily="34" charset="0"/>
              </a:rPr>
              <a:t>- Les </a:t>
            </a:r>
            <a:r>
              <a:rPr lang="fr-FR" sz="1400" dirty="0">
                <a:latin typeface="Calibri" panose="020F0502020204030204" pitchFamily="34" charset="0"/>
              </a:rPr>
              <a:t>« domaines » sont les disciplines concernées par votre document, vous devez les choisir dans une liste déjà établie et formalisée. Vous pouvez utiliser le moteur de recherche pour trouver plus facilement. La classification concerne certaines disciplines quand elles ont un thésaurus spécifique ou du moins que certains champs de la page sont facultatifs.</a:t>
            </a:r>
          </a:p>
          <a:p>
            <a:pPr algn="just"/>
            <a:r>
              <a:rPr lang="fr-FR" sz="1400" dirty="0" smtClean="0">
                <a:latin typeface="Calibri" panose="020F0502020204030204" pitchFamily="34" charset="0"/>
              </a:rPr>
              <a:t>- Le </a:t>
            </a:r>
            <a:r>
              <a:rPr lang="fr-FR" sz="1400" dirty="0">
                <a:latin typeface="Calibri" panose="020F0502020204030204" pitchFamily="34" charset="0"/>
              </a:rPr>
              <a:t>premier domaine que vous indiquerez sera considéré comme le principal, les autres comme secondaires.</a:t>
            </a:r>
          </a:p>
          <a:p>
            <a:pPr algn="just"/>
            <a:r>
              <a:rPr lang="fr-FR" sz="1400" dirty="0" smtClean="0">
                <a:latin typeface="Calibri" panose="020F0502020204030204" pitchFamily="34" charset="0"/>
              </a:rPr>
              <a:t>- Préciser la langue du document</a:t>
            </a:r>
            <a:endParaRPr lang="fr-FR" sz="1400" dirty="0">
              <a:latin typeface="Calibri" pitchFamily="34" charset="0"/>
            </a:endParaRPr>
          </a:p>
        </p:txBody>
      </p:sp>
      <p:sp>
        <p:nvSpPr>
          <p:cNvPr id="9" name="Rectangle 8"/>
          <p:cNvSpPr/>
          <p:nvPr/>
        </p:nvSpPr>
        <p:spPr>
          <a:xfrm>
            <a:off x="5580112" y="3537012"/>
            <a:ext cx="1584176" cy="360040"/>
          </a:xfrm>
          <a:prstGeom prst="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164289" y="4044900"/>
            <a:ext cx="1800198" cy="923330"/>
          </a:xfrm>
          <a:prstGeom prst="rect">
            <a:avLst/>
          </a:prstGeom>
          <a:solidFill>
            <a:srgbClr val="FF0000">
              <a:alpha val="62000"/>
            </a:srgbClr>
          </a:solidFill>
        </p:spPr>
        <p:txBody>
          <a:bodyPr wrap="square" rtlCol="0">
            <a:spAutoFit/>
          </a:bodyPr>
          <a:lstStyle/>
          <a:p>
            <a:r>
              <a:rPr lang="fr-FR" dirty="0" smtClean="0">
                <a:latin typeface="Calibri" pitchFamily="34" charset="0"/>
              </a:rPr>
              <a:t>Vue simplifiée / vue détaillée des métadonnées</a:t>
            </a:r>
            <a:endParaRPr lang="fr-FR" dirty="0">
              <a:latin typeface="Calibri" pitchFamily="34" charset="0"/>
            </a:endParaRPr>
          </a:p>
        </p:txBody>
      </p:sp>
      <p:cxnSp>
        <p:nvCxnSpPr>
          <p:cNvPr id="12" name="Connecteur droit avec flèche 11"/>
          <p:cNvCxnSpPr>
            <a:stCxn id="10" idx="0"/>
            <a:endCxn id="9" idx="3"/>
          </p:cNvCxnSpPr>
          <p:nvPr/>
        </p:nvCxnSpPr>
        <p:spPr>
          <a:xfrm flipH="1" flipV="1">
            <a:off x="7164288" y="3717032"/>
            <a:ext cx="900100" cy="327868"/>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34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032DB1-6FAD-4A95-8891-529394E01D07}" type="slidenum">
              <a:rPr lang="fr-FR" smtClean="0"/>
              <a:t>27</a:t>
            </a:fld>
            <a:endParaRPr lang="fr-F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7876225" cy="4873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ZoneTexte 2"/>
          <p:cNvSpPr txBox="1"/>
          <p:nvPr/>
        </p:nvSpPr>
        <p:spPr>
          <a:xfrm>
            <a:off x="1115616" y="144000"/>
            <a:ext cx="7876225" cy="646331"/>
          </a:xfrm>
          <a:prstGeom prst="rect">
            <a:avLst/>
          </a:prstGeom>
          <a:solidFill>
            <a:srgbClr val="FBF6E9"/>
          </a:solidFill>
          <a:ln>
            <a:solidFill>
              <a:schemeClr val="accent5"/>
            </a:solidFill>
          </a:ln>
        </p:spPr>
        <p:txBody>
          <a:bodyPr wrap="square" rtlCol="0">
            <a:spAutoFit/>
          </a:bodyPr>
          <a:lstStyle/>
          <a:p>
            <a:pPr algn="ctr"/>
            <a:r>
              <a:rPr lang="fr-FR" sz="3600" b="1" dirty="0" smtClean="0">
                <a:solidFill>
                  <a:schemeClr val="accent5">
                    <a:lumMod val="75000"/>
                  </a:schemeClr>
                </a:solidFill>
                <a:effectLst>
                  <a:outerShdw blurRad="38100" dist="38100" dir="2700000" algn="tl">
                    <a:srgbClr val="000000">
                      <a:alpha val="43137"/>
                    </a:srgbClr>
                  </a:outerShdw>
                </a:effectLst>
                <a:latin typeface="Calibri" pitchFamily="34" charset="0"/>
              </a:rPr>
              <a:t>LISTE DES TYPES DE DOCUMENTS</a:t>
            </a:r>
            <a:endParaRPr lang="fr-FR" sz="3600" b="1" dirty="0">
              <a:solidFill>
                <a:schemeClr val="accent5">
                  <a:lumMod val="75000"/>
                </a:schemeClr>
              </a:solidFill>
              <a:effectLst>
                <a:outerShdw blurRad="38100" dist="38100" dir="2700000" algn="tl">
                  <a:srgbClr val="000000">
                    <a:alpha val="43137"/>
                  </a:srgbClr>
                </a:outerShdw>
              </a:effectLst>
              <a:latin typeface="Calibri" pitchFamily="34" charset="0"/>
            </a:endParaRPr>
          </a:p>
        </p:txBody>
      </p:sp>
      <p:sp>
        <p:nvSpPr>
          <p:cNvPr id="6" name="ZoneTexte 5"/>
          <p:cNvSpPr txBox="1"/>
          <p:nvPr/>
        </p:nvSpPr>
        <p:spPr>
          <a:xfrm>
            <a:off x="1115616" y="793200"/>
            <a:ext cx="7704856" cy="646331"/>
          </a:xfrm>
          <a:prstGeom prst="rect">
            <a:avLst/>
          </a:prstGeom>
          <a:noFill/>
        </p:spPr>
        <p:txBody>
          <a:bodyPr wrap="square" rtlCol="0">
            <a:spAutoFit/>
          </a:bodyPr>
          <a:lstStyle/>
          <a:p>
            <a:r>
              <a:rPr lang="fr-FR" dirty="0" smtClean="0"/>
              <a:t>Les documents sont de type Publications, documents non publiés, travaux universitaires, ou données de la recherche.</a:t>
            </a:r>
            <a:endParaRPr lang="fr-FR" dirty="0"/>
          </a:p>
        </p:txBody>
      </p:sp>
    </p:spTree>
    <p:extLst>
      <p:ext uri="{BB962C8B-B14F-4D97-AF65-F5344CB8AC3E}">
        <p14:creationId xmlns:p14="http://schemas.microsoft.com/office/powerpoint/2010/main" val="3626244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971600" y="116632"/>
            <a:ext cx="7848872" cy="2185214"/>
          </a:xfrm>
          <a:prstGeom prst="rect">
            <a:avLst/>
          </a:prstGeom>
          <a:noFill/>
        </p:spPr>
        <p:txBody>
          <a:bodyPr wrap="square" rtlCol="0">
            <a:spAutoFit/>
          </a:bodyPr>
          <a:lstStyle/>
          <a:p>
            <a:pPr algn="just"/>
            <a:r>
              <a:rPr lang="fr-FR" sz="1500" b="1" i="1" dirty="0" smtClean="0">
                <a:latin typeface="Calibri" panose="020F0502020204030204" pitchFamily="34" charset="0"/>
              </a:rPr>
              <a:t>Le nom de la revue : voir plus en détail la page suivante.</a:t>
            </a:r>
          </a:p>
          <a:p>
            <a:pPr algn="just"/>
            <a:endParaRPr lang="fr-FR" sz="1500" b="1" i="1" dirty="0" smtClean="0">
              <a:latin typeface="Calibri" panose="020F0502020204030204" pitchFamily="34" charset="0"/>
            </a:endParaRPr>
          </a:p>
          <a:p>
            <a:pPr algn="just"/>
            <a:r>
              <a:rPr lang="fr-FR" sz="1500" b="1" dirty="0" smtClean="0">
                <a:latin typeface="Calibri" panose="020F0502020204030204" pitchFamily="34" charset="0"/>
              </a:rPr>
              <a:t>La date de production/Ecriture </a:t>
            </a:r>
            <a:r>
              <a:rPr lang="fr-FR" sz="1500" dirty="0" smtClean="0">
                <a:latin typeface="Calibri" panose="020F0502020204030204" pitchFamily="34" charset="0"/>
              </a:rPr>
              <a:t>(non obligatoire) diffère souvent de la date de publication. Il est possible d’indiquer l’année seule, le mois et l’année ou bien encore le jour, le mois, l’année, en utilisant le calendrier (icône en début de champ).</a:t>
            </a:r>
          </a:p>
          <a:p>
            <a:pPr algn="just"/>
            <a:r>
              <a:rPr lang="fr-FR" sz="1500" dirty="0" smtClean="0">
                <a:latin typeface="Calibri" panose="020F0502020204030204" pitchFamily="34" charset="0"/>
              </a:rPr>
              <a:t>Le format est celui défini par les Anglo-Saxons (Année – Mois – Jour).</a:t>
            </a:r>
          </a:p>
          <a:p>
            <a:pPr algn="just"/>
            <a:endParaRPr lang="fr-FR" sz="1500" dirty="0">
              <a:latin typeface="Calibri" panose="020F0502020204030204" pitchFamily="34" charset="0"/>
            </a:endParaRPr>
          </a:p>
          <a:p>
            <a:pPr algn="just"/>
            <a:r>
              <a:rPr lang="fr-FR" sz="1500" b="1" dirty="0" smtClean="0">
                <a:latin typeface="Calibri" panose="020F0502020204030204" pitchFamily="34" charset="0"/>
              </a:rPr>
              <a:t>« A paraître » : cocher la case si l’article n’est pas encore publié.</a:t>
            </a:r>
          </a:p>
          <a:p>
            <a:endParaRPr lang="fr-FR" sz="1600" dirty="0">
              <a:latin typeface="Calibri" panose="020F0502020204030204" pitchFamily="34" charset="0"/>
            </a:endParaRPr>
          </a:p>
        </p:txBody>
      </p:sp>
      <p:sp>
        <p:nvSpPr>
          <p:cNvPr id="6" name="Espace réservé du numéro de diapositive 5"/>
          <p:cNvSpPr>
            <a:spLocks noGrp="1"/>
          </p:cNvSpPr>
          <p:nvPr>
            <p:ph type="sldNum" sz="quarter" idx="12"/>
          </p:nvPr>
        </p:nvSpPr>
        <p:spPr/>
        <p:txBody>
          <a:bodyPr/>
          <a:lstStyle/>
          <a:p>
            <a:fld id="{12032DB1-6FAD-4A95-8891-529394E01D07}" type="slidenum">
              <a:rPr lang="fr-FR" smtClean="0"/>
              <a:t>28</a:t>
            </a:fld>
            <a:endParaRPr lang="fr-F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32856"/>
            <a:ext cx="7704856" cy="4318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5875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59632" y="188640"/>
            <a:ext cx="7674056" cy="576064"/>
          </a:xfrm>
          <a:solidFill>
            <a:srgbClr val="FBF6E9"/>
          </a:solidFill>
          <a:ln>
            <a:solidFill>
              <a:schemeClr val="accent5"/>
            </a:solidFill>
          </a:ln>
        </p:spPr>
        <p:txBody>
          <a:bodyPr>
            <a:normAutofit fontScale="90000"/>
          </a:bodyPr>
          <a:lstStyle/>
          <a:p>
            <a:pPr algn="ctr"/>
            <a:r>
              <a:rPr lang="fr-FR" sz="3600" b="1" dirty="0" smtClean="0">
                <a:latin typeface="Calibri" pitchFamily="34" charset="0"/>
              </a:rPr>
              <a:t>TITRE DE LA REVUE (I)</a:t>
            </a:r>
            <a:endParaRPr lang="fr-FR" sz="3600" b="1" dirty="0">
              <a:latin typeface="Calibri" pitchFamily="34" charset="0"/>
            </a:endParaRPr>
          </a:p>
        </p:txBody>
      </p:sp>
      <p:sp>
        <p:nvSpPr>
          <p:cNvPr id="5" name="Espace réservé du contenu 4"/>
          <p:cNvSpPr>
            <a:spLocks noGrp="1"/>
          </p:cNvSpPr>
          <p:nvPr>
            <p:ph idx="1"/>
          </p:nvPr>
        </p:nvSpPr>
        <p:spPr>
          <a:xfrm>
            <a:off x="1428804" y="908720"/>
            <a:ext cx="7498080" cy="4800600"/>
          </a:xfrm>
        </p:spPr>
        <p:txBody>
          <a:bodyPr>
            <a:normAutofit/>
          </a:bodyPr>
          <a:lstStyle/>
          <a:p>
            <a:r>
              <a:rPr lang="fr-FR" sz="2000" dirty="0" smtClean="0"/>
              <a:t>Lorsqu’on entre le nom de la revue, un menu déroulant s’ouvre et vous propose des revues déjà entrées : </a:t>
            </a:r>
          </a:p>
          <a:p>
            <a:endParaRPr lang="fr-FR" sz="2000" dirty="0"/>
          </a:p>
          <a:p>
            <a:endParaRPr lang="fr-FR" sz="2000" dirty="0" smtClean="0"/>
          </a:p>
          <a:p>
            <a:endParaRPr lang="fr-FR" sz="2000" dirty="0"/>
          </a:p>
          <a:p>
            <a:r>
              <a:rPr lang="fr-FR" sz="1800" dirty="0" smtClean="0"/>
              <a:t>Si la revue n’existe pas dans la base HAL, on vous propose de cliquer sur « nouveau » </a:t>
            </a:r>
          </a:p>
          <a:p>
            <a:endParaRPr lang="fr-FR" sz="1800" dirty="0" smtClean="0"/>
          </a:p>
          <a:p>
            <a:endParaRPr lang="fr-FR" sz="1800" dirty="0"/>
          </a:p>
          <a:p>
            <a:r>
              <a:rPr lang="fr-FR" sz="1800" dirty="0" smtClean="0">
                <a:sym typeface="Wingdings" panose="05000000000000000000" pitchFamily="2" charset="2"/>
              </a:rPr>
              <a:t>Définir </a:t>
            </a:r>
            <a:r>
              <a:rPr lang="fr-FR" sz="1800" dirty="0">
                <a:sym typeface="Wingdings" panose="05000000000000000000" pitchFamily="2" charset="2"/>
              </a:rPr>
              <a:t>la nouvelle revue dans le </a:t>
            </a:r>
            <a:r>
              <a:rPr lang="fr-FR" sz="1800" dirty="0" smtClean="0">
                <a:sym typeface="Wingdings" panose="05000000000000000000" pitchFamily="2" charset="2"/>
              </a:rPr>
              <a:t>pop-up </a:t>
            </a:r>
            <a:r>
              <a:rPr lang="fr-FR" sz="1800" dirty="0">
                <a:sym typeface="Wingdings" panose="05000000000000000000" pitchFamily="2" charset="2"/>
              </a:rPr>
              <a:t>qui </a:t>
            </a:r>
            <a:r>
              <a:rPr lang="fr-FR" sz="1800" dirty="0" smtClean="0">
                <a:sym typeface="Wingdings" panose="05000000000000000000" pitchFamily="2" charset="2"/>
              </a:rPr>
              <a:t>apparait, puis « ajouter »</a:t>
            </a:r>
            <a:endParaRPr lang="fr-FR" sz="1800" dirty="0"/>
          </a:p>
          <a:p>
            <a:endParaRPr lang="fr-FR" sz="2000" dirty="0" smtClean="0"/>
          </a:p>
          <a:p>
            <a:endParaRPr lang="fr-FR" sz="2000" dirty="0"/>
          </a:p>
        </p:txBody>
      </p:sp>
      <p:sp>
        <p:nvSpPr>
          <p:cNvPr id="3" name="Espace réservé du numéro de diapositive 2"/>
          <p:cNvSpPr>
            <a:spLocks noGrp="1"/>
          </p:cNvSpPr>
          <p:nvPr>
            <p:ph type="sldNum" sz="quarter" idx="12"/>
          </p:nvPr>
        </p:nvSpPr>
        <p:spPr/>
        <p:txBody>
          <a:bodyPr/>
          <a:lstStyle/>
          <a:p>
            <a:fld id="{12032DB1-6FAD-4A95-8891-529394E01D07}" type="slidenum">
              <a:rPr lang="fr-FR" smtClean="0"/>
              <a:t>29</a:t>
            </a:fld>
            <a:endParaRPr lang="fr-F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5" y="1556792"/>
            <a:ext cx="7794177"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3344986"/>
            <a:ext cx="779417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504" y="4705126"/>
            <a:ext cx="5858397" cy="205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èche droite à entaille 5"/>
          <p:cNvSpPr/>
          <p:nvPr/>
        </p:nvSpPr>
        <p:spPr>
          <a:xfrm>
            <a:off x="1344109" y="5386888"/>
            <a:ext cx="504056"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37495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3852" y="381305"/>
            <a:ext cx="8028384" cy="6144039"/>
          </a:xfrm>
          <a:ln>
            <a:noFill/>
          </a:ln>
        </p:spPr>
        <p:txBody>
          <a:bodyPr>
            <a:noAutofit/>
          </a:bodyPr>
          <a:lstStyle/>
          <a:p>
            <a:pPr>
              <a:lnSpc>
                <a:spcPct val="170000"/>
              </a:lnSpc>
              <a:buClr>
                <a:schemeClr val="accent3">
                  <a:lumMod val="75000"/>
                </a:schemeClr>
              </a:buClr>
            </a:pPr>
            <a:r>
              <a:rPr lang="fr-FR" sz="1200" b="1" dirty="0" smtClean="0">
                <a:latin typeface="Calibri" panose="020F0502020204030204" pitchFamily="34" charset="0"/>
                <a:cs typeface="Calibri" panose="020F0502020204030204" pitchFamily="34" charset="0"/>
              </a:rPr>
              <a:t>APC</a:t>
            </a:r>
            <a:r>
              <a:rPr lang="fr-FR" sz="1200" dirty="0" smtClean="0">
                <a:latin typeface="Calibri" panose="020F0502020204030204" pitchFamily="34" charset="0"/>
                <a:cs typeface="Calibri" panose="020F0502020204030204" pitchFamily="34" charset="0"/>
              </a:rPr>
              <a:t> : Article </a:t>
            </a:r>
            <a:r>
              <a:rPr lang="fr-FR" sz="1200" dirty="0" err="1" smtClean="0">
                <a:latin typeface="Calibri" panose="020F0502020204030204" pitchFamily="34" charset="0"/>
                <a:cs typeface="Calibri" panose="020F0502020204030204" pitchFamily="34" charset="0"/>
              </a:rPr>
              <a:t>Processing</a:t>
            </a:r>
            <a:r>
              <a:rPr lang="fr-FR" sz="1200" dirty="0" smtClean="0">
                <a:latin typeface="Calibri" panose="020F0502020204030204" pitchFamily="34" charset="0"/>
                <a:cs typeface="Calibri" panose="020F0502020204030204" pitchFamily="34" charset="0"/>
              </a:rPr>
              <a:t> Charges </a:t>
            </a:r>
            <a:r>
              <a:rPr lang="fr-FR" sz="1200" dirty="0">
                <a:latin typeface="Calibri" panose="020F0502020204030204" pitchFamily="34" charset="0"/>
                <a:cs typeface="Calibri" panose="020F0502020204030204" pitchFamily="34" charset="0"/>
              </a:rPr>
              <a:t>;</a:t>
            </a:r>
            <a:r>
              <a:rPr lang="fr-FR" sz="1200" dirty="0" smtClean="0">
                <a:latin typeface="Calibri" panose="020F0502020204030204" pitchFamily="34" charset="0"/>
                <a:cs typeface="Calibri" panose="020F0502020204030204" pitchFamily="34" charset="0"/>
              </a:rPr>
              <a:t> frais de publication payés par l’auteur.</a:t>
            </a:r>
          </a:p>
          <a:p>
            <a:pPr>
              <a:lnSpc>
                <a:spcPct val="170000"/>
              </a:lnSpc>
              <a:buClr>
                <a:schemeClr val="accent3">
                  <a:lumMod val="75000"/>
                </a:schemeClr>
              </a:buClr>
            </a:pPr>
            <a:r>
              <a:rPr lang="fr-FR" sz="1200" b="1" dirty="0" smtClean="0">
                <a:latin typeface="Calibri" panose="020F0502020204030204" pitchFamily="34" charset="0"/>
                <a:cs typeface="Calibri" panose="020F0502020204030204" pitchFamily="34" charset="0"/>
              </a:rPr>
              <a:t>Barrière mobile </a:t>
            </a:r>
            <a:r>
              <a:rPr lang="fr-FR" sz="1200" dirty="0" smtClean="0">
                <a:latin typeface="Calibri" panose="020F0502020204030204" pitchFamily="34" charset="0"/>
                <a:cs typeface="Calibri" panose="020F0502020204030204" pitchFamily="34" charset="0"/>
              </a:rPr>
              <a:t>: Intervalle de temps qui sépare la publication d’un extrait de texte, de la disponibilité du texte intégral sur Internet.</a:t>
            </a:r>
          </a:p>
          <a:p>
            <a:pPr>
              <a:lnSpc>
                <a:spcPct val="170000"/>
              </a:lnSpc>
              <a:buClr>
                <a:schemeClr val="accent3">
                  <a:lumMod val="75000"/>
                </a:schemeClr>
              </a:buClr>
            </a:pPr>
            <a:r>
              <a:rPr lang="fr-FR" sz="1200" b="1" dirty="0" smtClean="0">
                <a:latin typeface="Calibri" panose="020F0502020204030204" pitchFamily="34" charset="0"/>
                <a:cs typeface="Calibri" panose="020F0502020204030204" pitchFamily="34" charset="0"/>
              </a:rPr>
              <a:t>CCSD</a:t>
            </a:r>
            <a:r>
              <a:rPr lang="fr-FR" sz="1200" dirty="0" smtClean="0">
                <a:latin typeface="Calibri" panose="020F0502020204030204" pitchFamily="34" charset="0"/>
                <a:cs typeface="Calibri" panose="020F0502020204030204" pitchFamily="34" charset="0"/>
              </a:rPr>
              <a:t> : Centre pour la Communication Scientifique Directe ; Unité propre (UPS) du CNRS.</a:t>
            </a:r>
          </a:p>
          <a:p>
            <a:pPr>
              <a:lnSpc>
                <a:spcPct val="170000"/>
              </a:lnSpc>
              <a:buClr>
                <a:schemeClr val="accent3">
                  <a:lumMod val="75000"/>
                </a:schemeClr>
              </a:buClr>
            </a:pPr>
            <a:r>
              <a:rPr lang="fr-FR" sz="1200" b="1" dirty="0" smtClean="0">
                <a:latin typeface="Calibri" panose="020F0502020204030204" pitchFamily="34" charset="0"/>
                <a:cs typeface="Calibri" panose="020F0502020204030204" pitchFamily="34" charset="0"/>
              </a:rPr>
              <a:t>COSO</a:t>
            </a:r>
            <a:r>
              <a:rPr lang="fr-FR" sz="1200" dirty="0" smtClean="0">
                <a:latin typeface="Calibri" panose="020F0502020204030204" pitchFamily="34" charset="0"/>
                <a:cs typeface="Calibri" panose="020F0502020204030204" pitchFamily="34" charset="0"/>
              </a:rPr>
              <a:t>: Comité pour la science ouverte</a:t>
            </a:r>
          </a:p>
          <a:p>
            <a:pPr>
              <a:lnSpc>
                <a:spcPct val="170000"/>
              </a:lnSpc>
              <a:buClr>
                <a:schemeClr val="accent3">
                  <a:lumMod val="75000"/>
                </a:schemeClr>
              </a:buClr>
            </a:pPr>
            <a:r>
              <a:rPr lang="fr-FR" sz="1200" b="1" dirty="0" smtClean="0">
                <a:latin typeface="Calibri" panose="020F0502020204030204" pitchFamily="34" charset="0"/>
                <a:cs typeface="Calibri" panose="020F0502020204030204" pitchFamily="34" charset="0"/>
              </a:rPr>
              <a:t>DOI</a:t>
            </a:r>
            <a:r>
              <a:rPr lang="fr-FR" sz="1200" dirty="0" smtClean="0">
                <a:latin typeface="Calibri" panose="020F0502020204030204" pitchFamily="34" charset="0"/>
                <a:cs typeface="Calibri" panose="020F0502020204030204" pitchFamily="34" charset="0"/>
              </a:rPr>
              <a:t> : Digital Object Identifier ; </a:t>
            </a:r>
            <a:r>
              <a:rPr lang="fr-FR" sz="1200" dirty="0">
                <a:latin typeface="Calibri" panose="020F0502020204030204" pitchFamily="34" charset="0"/>
                <a:cs typeface="Calibri" panose="020F0502020204030204" pitchFamily="34" charset="0"/>
              </a:rPr>
              <a:t>M</a:t>
            </a:r>
            <a:r>
              <a:rPr lang="fr-FR" sz="1200" dirty="0" smtClean="0">
                <a:latin typeface="Calibri" panose="020F0502020204030204" pitchFamily="34" charset="0"/>
                <a:cs typeface="Calibri" panose="020F0502020204030204" pitchFamily="34" charset="0"/>
              </a:rPr>
              <a:t>écanisme d’identification des ressources numériques permettant leur gestion pérenne.</a:t>
            </a:r>
          </a:p>
          <a:p>
            <a:pPr>
              <a:lnSpc>
                <a:spcPct val="170000"/>
              </a:lnSpc>
              <a:buClr>
                <a:schemeClr val="accent3">
                  <a:lumMod val="75000"/>
                </a:schemeClr>
              </a:buClr>
            </a:pPr>
            <a:r>
              <a:rPr lang="fr-FR" sz="1200" b="1" dirty="0" smtClean="0">
                <a:latin typeface="Calibri" panose="020F0502020204030204" pitchFamily="34" charset="0"/>
                <a:cs typeface="Calibri" panose="020F0502020204030204" pitchFamily="34" charset="0"/>
              </a:rPr>
              <a:t>DRM</a:t>
            </a:r>
            <a:r>
              <a:rPr lang="fr-FR" sz="1200" dirty="0" smtClean="0">
                <a:latin typeface="Calibri" panose="020F0502020204030204" pitchFamily="34" charset="0"/>
                <a:cs typeface="Calibri" panose="020F0502020204030204" pitchFamily="34" charset="0"/>
              </a:rPr>
              <a:t> : Digital Right Management ; Dispositif associé à l’objet numérique pour contrôler son utilisation : permet de restreindre la lecture, d’empêcher la copie, d’identifier l’objet.</a:t>
            </a:r>
          </a:p>
          <a:p>
            <a:pPr>
              <a:lnSpc>
                <a:spcPct val="170000"/>
              </a:lnSpc>
              <a:buClr>
                <a:schemeClr val="accent3">
                  <a:lumMod val="75000"/>
                </a:schemeClr>
              </a:buClr>
            </a:pPr>
            <a:r>
              <a:rPr lang="fr-FR" sz="1200" b="1" dirty="0" smtClean="0">
                <a:latin typeface="Calibri" panose="020F0502020204030204" pitchFamily="34" charset="0"/>
                <a:cs typeface="Calibri" panose="020F0502020204030204" pitchFamily="34" charset="0"/>
              </a:rPr>
              <a:t>Embargo</a:t>
            </a:r>
            <a:r>
              <a:rPr lang="fr-FR" sz="1200" dirty="0" smtClean="0">
                <a:latin typeface="Calibri" panose="020F0502020204030204" pitchFamily="34" charset="0"/>
                <a:cs typeface="Calibri" panose="020F0502020204030204" pitchFamily="34" charset="0"/>
              </a:rPr>
              <a:t> : durée maximale pendant laquelle il ne serait pas possible pour les auteurs ayant signé un contrat leur interdisant toute action ultérieure sur leur texte, de mettre eux-mêmes leur textes en ligne sur une archive ouverte ou un site web personnel.</a:t>
            </a:r>
          </a:p>
          <a:p>
            <a:pPr>
              <a:lnSpc>
                <a:spcPct val="170000"/>
              </a:lnSpc>
              <a:buClr>
                <a:schemeClr val="accent3">
                  <a:lumMod val="75000"/>
                </a:schemeClr>
              </a:buClr>
            </a:pPr>
            <a:r>
              <a:rPr lang="fr-FR" sz="1200" b="1" dirty="0" smtClean="0">
                <a:latin typeface="Calibri" panose="020F0502020204030204" pitchFamily="34" charset="0"/>
                <a:cs typeface="Calibri" panose="020F0502020204030204" pitchFamily="34" charset="0"/>
              </a:rPr>
              <a:t>HAL</a:t>
            </a:r>
            <a:r>
              <a:rPr lang="fr-FR" sz="1200" dirty="0" smtClean="0">
                <a:latin typeface="Calibri" panose="020F0502020204030204" pitchFamily="34" charset="0"/>
                <a:cs typeface="Calibri" panose="020F0502020204030204" pitchFamily="34" charset="0"/>
              </a:rPr>
              <a:t> : Hyper Article en Ligne.</a:t>
            </a:r>
          </a:p>
          <a:p>
            <a:pPr>
              <a:lnSpc>
                <a:spcPct val="170000"/>
              </a:lnSpc>
              <a:buClr>
                <a:schemeClr val="accent3">
                  <a:lumMod val="75000"/>
                </a:schemeClr>
              </a:buClr>
            </a:pPr>
            <a:r>
              <a:rPr lang="fr-FR" sz="1200" b="1" dirty="0" smtClean="0">
                <a:latin typeface="Calibri" panose="020F0502020204030204" pitchFamily="34" charset="0"/>
                <a:cs typeface="Calibri" panose="020F0502020204030204" pitchFamily="34" charset="0"/>
              </a:rPr>
              <a:t>IDHAL</a:t>
            </a:r>
            <a:r>
              <a:rPr lang="fr-FR" sz="1200" dirty="0" smtClean="0">
                <a:latin typeface="Calibri" panose="020F0502020204030204" pitchFamily="34" charset="0"/>
                <a:cs typeface="Calibri" panose="020F0502020204030204" pitchFamily="34" charset="0"/>
              </a:rPr>
              <a:t> : identifiant unique géré dans HAL ; Permet de </a:t>
            </a:r>
            <a:r>
              <a:rPr lang="fr-FR" sz="1200" dirty="0">
                <a:latin typeface="Calibri" panose="020F0502020204030204" pitchFamily="34" charset="0"/>
              </a:rPr>
              <a:t>regrouper les différentes formes sous lesquelles son nom a pu être </a:t>
            </a:r>
            <a:r>
              <a:rPr lang="fr-FR" sz="1200" dirty="0" smtClean="0">
                <a:latin typeface="Calibri" panose="020F0502020204030204" pitchFamily="34" charset="0"/>
              </a:rPr>
              <a:t>saisi. </a:t>
            </a:r>
            <a:r>
              <a:rPr lang="fr-FR" sz="1200" b="1" dirty="0" smtClean="0">
                <a:solidFill>
                  <a:srgbClr val="FF0000"/>
                </a:solidFill>
                <a:latin typeface="Calibri" panose="020F0502020204030204" pitchFamily="34" charset="0"/>
              </a:rPr>
              <a:t>Vous en avez besoin pour créer votre CV.</a:t>
            </a:r>
            <a:endParaRPr lang="fr-FR" sz="1200" b="1" dirty="0" smtClean="0">
              <a:solidFill>
                <a:srgbClr val="FF0000"/>
              </a:solidFill>
              <a:latin typeface="Calibri" panose="020F0502020204030204" pitchFamily="34" charset="0"/>
              <a:cs typeface="Calibri" panose="020F0502020204030204" pitchFamily="34" charset="0"/>
            </a:endParaRPr>
          </a:p>
          <a:p>
            <a:pPr>
              <a:lnSpc>
                <a:spcPct val="170000"/>
              </a:lnSpc>
              <a:buClr>
                <a:schemeClr val="accent3">
                  <a:lumMod val="75000"/>
                </a:schemeClr>
              </a:buClr>
            </a:pPr>
            <a:r>
              <a:rPr lang="fr-FR" sz="1200" b="1" dirty="0" smtClean="0">
                <a:latin typeface="Calibri" panose="020F0502020204030204" pitchFamily="34" charset="0"/>
              </a:rPr>
              <a:t>ORCID</a:t>
            </a:r>
            <a:r>
              <a:rPr lang="fr-FR" sz="1200" dirty="0" smtClean="0">
                <a:latin typeface="Calibri" panose="020F0502020204030204" pitchFamily="34" charset="0"/>
              </a:rPr>
              <a:t> : </a:t>
            </a:r>
            <a:r>
              <a:rPr lang="en-US" sz="1200" dirty="0" smtClean="0">
                <a:latin typeface="Calibri" panose="020F0502020204030204" pitchFamily="34" charset="0"/>
              </a:rPr>
              <a:t>Open </a:t>
            </a:r>
            <a:r>
              <a:rPr lang="en-US" sz="1200" dirty="0">
                <a:latin typeface="Calibri" panose="020F0502020204030204" pitchFamily="34" charset="0"/>
              </a:rPr>
              <a:t>Researcher and Contributor </a:t>
            </a:r>
            <a:r>
              <a:rPr lang="en-US" sz="1200" dirty="0" smtClean="0">
                <a:latin typeface="Calibri" panose="020F0502020204030204" pitchFamily="34" charset="0"/>
              </a:rPr>
              <a:t>ID, </a:t>
            </a:r>
            <a:r>
              <a:rPr lang="en-US" sz="1200" dirty="0" err="1" smtClean="0">
                <a:latin typeface="Calibri" panose="020F0502020204030204" pitchFamily="34" charset="0"/>
              </a:rPr>
              <a:t>autre</a:t>
            </a:r>
            <a:r>
              <a:rPr lang="en-US" sz="1200" dirty="0" smtClean="0">
                <a:latin typeface="Calibri" panose="020F0502020204030204" pitchFamily="34" charset="0"/>
              </a:rPr>
              <a:t> </a:t>
            </a:r>
            <a:r>
              <a:rPr lang="en-US" sz="1200" dirty="0" err="1" smtClean="0">
                <a:latin typeface="Calibri" panose="020F0502020204030204" pitchFamily="34" charset="0"/>
              </a:rPr>
              <a:t>référentiel</a:t>
            </a:r>
            <a:r>
              <a:rPr lang="en-US" sz="1200" dirty="0" smtClean="0">
                <a:latin typeface="Calibri" panose="020F0502020204030204" pitchFamily="34" charset="0"/>
              </a:rPr>
              <a:t> </a:t>
            </a:r>
            <a:r>
              <a:rPr lang="en-US" sz="1200" dirty="0" err="1" smtClean="0">
                <a:latin typeface="Calibri" panose="020F0502020204030204" pitchFamily="34" charset="0"/>
              </a:rPr>
              <a:t>d’identifiant</a:t>
            </a:r>
            <a:r>
              <a:rPr lang="en-US" sz="1200" dirty="0" smtClean="0">
                <a:latin typeface="Calibri" panose="020F0502020204030204" pitchFamily="34" charset="0"/>
              </a:rPr>
              <a:t>, </a:t>
            </a:r>
            <a:r>
              <a:rPr lang="en-US" sz="1200" dirty="0" err="1" smtClean="0">
                <a:latin typeface="Calibri" panose="020F0502020204030204" pitchFamily="34" charset="0"/>
              </a:rPr>
              <a:t>comme</a:t>
            </a:r>
            <a:r>
              <a:rPr lang="en-US" sz="1200" dirty="0" smtClean="0">
                <a:latin typeface="Calibri" panose="020F0502020204030204" pitchFamily="34" charset="0"/>
              </a:rPr>
              <a:t> </a:t>
            </a:r>
            <a:r>
              <a:rPr lang="fr-FR" sz="1200" dirty="0" err="1" smtClean="0">
                <a:latin typeface="Calibri" panose="020F0502020204030204" pitchFamily="34" charset="0"/>
              </a:rPr>
              <a:t>ResearcherID</a:t>
            </a:r>
            <a:r>
              <a:rPr lang="fr-FR" sz="1200" dirty="0" smtClean="0">
                <a:latin typeface="Calibri" panose="020F0502020204030204" pitchFamily="34" charset="0"/>
              </a:rPr>
              <a:t>, </a:t>
            </a:r>
            <a:r>
              <a:rPr lang="fr-FR" sz="1200" dirty="0" err="1" smtClean="0">
                <a:latin typeface="Calibri" panose="020F0502020204030204" pitchFamily="34" charset="0"/>
              </a:rPr>
              <a:t>IdRef</a:t>
            </a:r>
            <a:r>
              <a:rPr lang="fr-FR" sz="1200" dirty="0" smtClean="0">
                <a:latin typeface="Calibri" panose="020F0502020204030204" pitchFamily="34" charset="0"/>
              </a:rPr>
              <a:t>.</a:t>
            </a:r>
          </a:p>
          <a:p>
            <a:pPr>
              <a:lnSpc>
                <a:spcPct val="170000"/>
              </a:lnSpc>
              <a:buClr>
                <a:schemeClr val="accent3">
                  <a:lumMod val="75000"/>
                </a:schemeClr>
              </a:buClr>
            </a:pPr>
            <a:r>
              <a:rPr lang="fr-FR" sz="1200" b="1" dirty="0" smtClean="0">
                <a:latin typeface="Calibri" panose="020F0502020204030204" pitchFamily="34" charset="0"/>
              </a:rPr>
              <a:t>URL</a:t>
            </a:r>
            <a:r>
              <a:rPr lang="fr-FR" sz="1200" dirty="0" smtClean="0">
                <a:latin typeface="Calibri" panose="020F0502020204030204" pitchFamily="34" charset="0"/>
              </a:rPr>
              <a:t> : Uniform </a:t>
            </a:r>
            <a:r>
              <a:rPr lang="fr-FR" sz="1200" dirty="0">
                <a:latin typeface="Calibri" panose="020F0502020204030204" pitchFamily="34" charset="0"/>
              </a:rPr>
              <a:t>Resource </a:t>
            </a:r>
            <a:r>
              <a:rPr lang="fr-FR" sz="1200" dirty="0" smtClean="0">
                <a:latin typeface="Calibri" panose="020F0502020204030204" pitchFamily="34" charset="0"/>
              </a:rPr>
              <a:t>Locator, adresse </a:t>
            </a:r>
            <a:r>
              <a:rPr lang="fr-FR" sz="1200" dirty="0">
                <a:latin typeface="Calibri" panose="020F0502020204030204" pitchFamily="34" charset="0"/>
              </a:rPr>
              <a:t>web identifiant une page web ou un site web. S’affiche dans la barre </a:t>
            </a:r>
            <a:r>
              <a:rPr lang="fr-FR" sz="1200" dirty="0" smtClean="0">
                <a:latin typeface="Calibri" panose="020F0502020204030204" pitchFamily="34" charset="0"/>
              </a:rPr>
              <a:t>d’adresse.</a:t>
            </a:r>
            <a:endParaRPr lang="fr-FR" sz="1200" dirty="0">
              <a:latin typeface="Calibri" panose="020F0502020204030204" pitchFamily="34" charset="0"/>
            </a:endParaRPr>
          </a:p>
          <a:p>
            <a:pPr>
              <a:lnSpc>
                <a:spcPct val="170000"/>
              </a:lnSpc>
            </a:pPr>
            <a:endParaRPr lang="fr-FR" sz="1100" dirty="0">
              <a:latin typeface="Calibri" panose="020F0502020204030204" pitchFamily="34" charset="0"/>
            </a:endParaRPr>
          </a:p>
        </p:txBody>
      </p:sp>
      <p:sp>
        <p:nvSpPr>
          <p:cNvPr id="5" name="Titre 1"/>
          <p:cNvSpPr txBox="1">
            <a:spLocks/>
          </p:cNvSpPr>
          <p:nvPr/>
        </p:nvSpPr>
        <p:spPr>
          <a:xfrm>
            <a:off x="4139952" y="42204"/>
            <a:ext cx="1656184" cy="339101"/>
          </a:xfrm>
          <a:prstGeom prst="rect">
            <a:avLst/>
          </a:prstGeom>
        </p:spPr>
        <p:txBody>
          <a:bodyPr anchor="ctr">
            <a:normAutofit fontScale="925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fr-FR" sz="2000" b="1" dirty="0" smtClean="0">
                <a:solidFill>
                  <a:schemeClr val="accent3">
                    <a:lumMod val="75000"/>
                  </a:schemeClr>
                </a:solidFill>
                <a:effectLst/>
                <a:latin typeface="Calibri" panose="020F0502020204030204" pitchFamily="34" charset="0"/>
              </a:rPr>
              <a:t>Lexique utile : </a:t>
            </a:r>
            <a:endParaRPr lang="fr-FR" sz="2000" b="1" dirty="0">
              <a:solidFill>
                <a:schemeClr val="accent3">
                  <a:lumMod val="75000"/>
                </a:schemeClr>
              </a:solidFill>
              <a:effectLst/>
              <a:latin typeface="Calibri" panose="020F0502020204030204" pitchFamily="34" charset="0"/>
            </a:endParaRPr>
          </a:p>
        </p:txBody>
      </p:sp>
      <p:sp>
        <p:nvSpPr>
          <p:cNvPr id="6" name="Espace réservé du numéro de diapositive 5"/>
          <p:cNvSpPr>
            <a:spLocks noGrp="1"/>
          </p:cNvSpPr>
          <p:nvPr>
            <p:ph type="sldNum" sz="quarter" idx="12"/>
          </p:nvPr>
        </p:nvSpPr>
        <p:spPr/>
        <p:txBody>
          <a:bodyPr/>
          <a:lstStyle/>
          <a:p>
            <a:fld id="{12032DB1-6FAD-4A95-8891-529394E01D07}" type="slidenum">
              <a:rPr lang="fr-FR" smtClean="0"/>
              <a:t>3</a:t>
            </a:fld>
            <a:endParaRPr lang="fr-FR"/>
          </a:p>
        </p:txBody>
      </p:sp>
    </p:spTree>
    <p:extLst>
      <p:ext uri="{BB962C8B-B14F-4D97-AF65-F5344CB8AC3E}">
        <p14:creationId xmlns:p14="http://schemas.microsoft.com/office/powerpoint/2010/main" val="2296098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35608" y="274638"/>
            <a:ext cx="7498080" cy="634082"/>
          </a:xfrm>
          <a:solidFill>
            <a:srgbClr val="FBF6E9"/>
          </a:solidFill>
          <a:ln>
            <a:solidFill>
              <a:schemeClr val="accent5">
                <a:lumMod val="75000"/>
              </a:schemeClr>
            </a:solidFill>
          </a:ln>
        </p:spPr>
        <p:txBody>
          <a:bodyPr>
            <a:noAutofit/>
          </a:bodyPr>
          <a:lstStyle/>
          <a:p>
            <a:pPr algn="ctr"/>
            <a:r>
              <a:rPr lang="fr-FR" sz="3600" b="1" dirty="0" smtClean="0">
                <a:latin typeface="Calibri" pitchFamily="34" charset="0"/>
              </a:rPr>
              <a:t>TITRE DE LA REVUE (II)</a:t>
            </a:r>
            <a:endParaRPr lang="fr-FR" sz="3600" b="1" dirty="0">
              <a:latin typeface="Calibri" pitchFamily="34" charset="0"/>
            </a:endParaRPr>
          </a:p>
        </p:txBody>
      </p:sp>
      <p:sp>
        <p:nvSpPr>
          <p:cNvPr id="3" name="Espace réservé du numéro de diapositive 2"/>
          <p:cNvSpPr>
            <a:spLocks noGrp="1"/>
          </p:cNvSpPr>
          <p:nvPr>
            <p:ph type="sldNum" sz="quarter" idx="12"/>
          </p:nvPr>
        </p:nvSpPr>
        <p:spPr/>
        <p:txBody>
          <a:bodyPr/>
          <a:lstStyle/>
          <a:p>
            <a:fld id="{12032DB1-6FAD-4A95-8891-529394E01D07}" type="slidenum">
              <a:rPr lang="fr-FR" smtClean="0"/>
              <a:t>30</a:t>
            </a:fld>
            <a:endParaRPr lang="fr-F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124745"/>
            <a:ext cx="7746826" cy="5066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347864" y="4077072"/>
            <a:ext cx="4392488" cy="504056"/>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619672" y="4144434"/>
            <a:ext cx="1611467" cy="369332"/>
          </a:xfrm>
          <a:prstGeom prst="rect">
            <a:avLst/>
          </a:prstGeom>
          <a:solidFill>
            <a:schemeClr val="bg1"/>
          </a:solidFill>
          <a:ln>
            <a:solidFill>
              <a:srgbClr val="FF0000"/>
            </a:solidFill>
          </a:ln>
        </p:spPr>
        <p:txBody>
          <a:bodyPr wrap="none" rtlCol="0">
            <a:spAutoFit/>
          </a:bodyPr>
          <a:lstStyle/>
          <a:p>
            <a:r>
              <a:rPr lang="fr-FR" dirty="0" smtClean="0"/>
              <a:t>Nouvelle revue</a:t>
            </a:r>
            <a:endParaRPr lang="fr-FR" dirty="0"/>
          </a:p>
        </p:txBody>
      </p:sp>
    </p:spTree>
    <p:extLst>
      <p:ext uri="{BB962C8B-B14F-4D97-AF65-F5344CB8AC3E}">
        <p14:creationId xmlns:p14="http://schemas.microsoft.com/office/powerpoint/2010/main" val="1266026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032DB1-6FAD-4A95-8891-529394E01D07}" type="slidenum">
              <a:rPr lang="fr-FR" smtClean="0"/>
              <a:t>31</a:t>
            </a:fld>
            <a:endParaRPr lang="fr-FR"/>
          </a:p>
        </p:txBody>
      </p:sp>
      <p:sp>
        <p:nvSpPr>
          <p:cNvPr id="7" name="ZoneTexte 6"/>
          <p:cNvSpPr txBox="1"/>
          <p:nvPr/>
        </p:nvSpPr>
        <p:spPr>
          <a:xfrm>
            <a:off x="1332592" y="116632"/>
            <a:ext cx="7488832" cy="2800767"/>
          </a:xfrm>
          <a:prstGeom prst="rect">
            <a:avLst/>
          </a:prstGeom>
          <a:noFill/>
        </p:spPr>
        <p:txBody>
          <a:bodyPr wrap="square" rtlCol="0">
            <a:spAutoFit/>
          </a:bodyPr>
          <a:lstStyle/>
          <a:p>
            <a:pPr marL="285750" indent="-285750" algn="just">
              <a:buFont typeface="Arial" panose="020B0604020202020204" pitchFamily="34" charset="0"/>
              <a:buChar char="•"/>
            </a:pPr>
            <a:r>
              <a:rPr lang="fr-FR" sz="1600" dirty="0">
                <a:latin typeface="Calibri" pitchFamily="34" charset="0"/>
              </a:rPr>
              <a:t>Les </a:t>
            </a:r>
            <a:r>
              <a:rPr lang="fr-FR" sz="1600" b="1" dirty="0">
                <a:latin typeface="Calibri" panose="020F0502020204030204" pitchFamily="34" charset="0"/>
              </a:rPr>
              <a:t>mots clefs </a:t>
            </a:r>
            <a:r>
              <a:rPr lang="fr-FR" sz="1600" dirty="0">
                <a:latin typeface="Calibri" panose="020F0502020204030204" pitchFamily="34" charset="0"/>
              </a:rPr>
              <a:t>peuvent être choisis dans un répertoire préexistant ou bien écrits </a:t>
            </a:r>
            <a:r>
              <a:rPr lang="fr-FR" sz="1600" dirty="0" smtClean="0">
                <a:latin typeface="Calibri" panose="020F0502020204030204" pitchFamily="34" charset="0"/>
              </a:rPr>
              <a:t>librement. Pensez </a:t>
            </a:r>
            <a:r>
              <a:rPr lang="fr-FR" sz="1600" dirty="0">
                <a:latin typeface="Calibri" panose="020F0502020204030204" pitchFamily="34" charset="0"/>
              </a:rPr>
              <a:t>à les séparer par un point-virgule ou une virgule.</a:t>
            </a:r>
          </a:p>
          <a:p>
            <a:pPr marL="285750" indent="-285750">
              <a:buFont typeface="Arial" panose="020B0604020202020204" pitchFamily="34" charset="0"/>
              <a:buChar char="•"/>
            </a:pPr>
            <a:r>
              <a:rPr lang="fr-FR" sz="1600" b="1" dirty="0" smtClean="0">
                <a:latin typeface="Calibri" pitchFamily="34" charset="0"/>
              </a:rPr>
              <a:t>Dates</a:t>
            </a:r>
            <a:r>
              <a:rPr lang="fr-FR" sz="1600" dirty="0" smtClean="0">
                <a:latin typeface="Calibri" pitchFamily="34" charset="0"/>
              </a:rPr>
              <a:t> : </a:t>
            </a:r>
            <a:r>
              <a:rPr lang="fr-FR" sz="1600" dirty="0">
                <a:latin typeface="Calibri" pitchFamily="34" charset="0"/>
              </a:rPr>
              <a:t>I</a:t>
            </a:r>
            <a:r>
              <a:rPr lang="fr-FR" sz="1600" dirty="0" smtClean="0">
                <a:latin typeface="Calibri" pitchFamily="34" charset="0"/>
              </a:rPr>
              <a:t>l existe une date de publication (pour la version papier) et une date de publication électronique (pour la version électronique)</a:t>
            </a:r>
          </a:p>
          <a:p>
            <a:pPr marL="285750" indent="-285750">
              <a:buFont typeface="Arial" panose="020B0604020202020204" pitchFamily="34" charset="0"/>
              <a:buChar char="•"/>
            </a:pPr>
            <a:r>
              <a:rPr lang="fr-FR" sz="1600" b="1" dirty="0" smtClean="0">
                <a:latin typeface="Calibri" pitchFamily="34" charset="0"/>
              </a:rPr>
              <a:t>Licence</a:t>
            </a:r>
            <a:r>
              <a:rPr lang="fr-FR" sz="1600" dirty="0" smtClean="0">
                <a:latin typeface="Calibri" pitchFamily="34" charset="0"/>
              </a:rPr>
              <a:t> : Voir page suivante</a:t>
            </a:r>
          </a:p>
          <a:p>
            <a:pPr marL="285750" indent="-285750">
              <a:buFont typeface="Arial" panose="020B0604020202020204" pitchFamily="34" charset="0"/>
              <a:buChar char="•"/>
            </a:pPr>
            <a:r>
              <a:rPr lang="fr-FR" sz="1600" b="1" dirty="0" smtClean="0">
                <a:latin typeface="Calibri" pitchFamily="34" charset="0"/>
              </a:rPr>
              <a:t>URL éditeur </a:t>
            </a:r>
            <a:r>
              <a:rPr lang="fr-FR" sz="1600" dirty="0" smtClean="0">
                <a:latin typeface="Calibri" pitchFamily="34" charset="0"/>
              </a:rPr>
              <a:t>: On peut y entrer le lien vers l’éditeur ou vers le fichier téléchargeable sur la plateforme en ligne de l’éditeur (voie dorée). Attention : les liens ne sont toujours pas pérennes (si pas de DOI ou d’URI fournis par l’éditeur)</a:t>
            </a:r>
          </a:p>
          <a:p>
            <a:r>
              <a:rPr lang="fr-FR" sz="1600" dirty="0" smtClean="0">
                <a:latin typeface="Calibri" pitchFamily="34" charset="0"/>
                <a:sym typeface="Wingdings" panose="05000000000000000000" pitchFamily="2" charset="2"/>
              </a:rPr>
              <a:t>Il vaut mieux conserver un document </a:t>
            </a:r>
            <a:r>
              <a:rPr lang="fr-FR" sz="1600" dirty="0" err="1" smtClean="0">
                <a:latin typeface="Calibri" pitchFamily="34" charset="0"/>
                <a:sym typeface="Wingdings" panose="05000000000000000000" pitchFamily="2" charset="2"/>
              </a:rPr>
              <a:t>preprint</a:t>
            </a:r>
            <a:r>
              <a:rPr lang="fr-FR" sz="1600" dirty="0" smtClean="0">
                <a:latin typeface="Calibri" pitchFamily="34" charset="0"/>
                <a:sym typeface="Wingdings" panose="05000000000000000000" pitchFamily="2" charset="2"/>
              </a:rPr>
              <a:t>/</a:t>
            </a:r>
            <a:r>
              <a:rPr lang="fr-FR" sz="1600" dirty="0" err="1" smtClean="0">
                <a:latin typeface="Calibri" pitchFamily="34" charset="0"/>
                <a:sym typeface="Wingdings" panose="05000000000000000000" pitchFamily="2" charset="2"/>
              </a:rPr>
              <a:t>postprint</a:t>
            </a:r>
            <a:r>
              <a:rPr lang="fr-FR" sz="1600" dirty="0" smtClean="0">
                <a:latin typeface="Calibri" pitchFamily="34" charset="0"/>
                <a:sym typeface="Wingdings" panose="05000000000000000000" pitchFamily="2" charset="2"/>
              </a:rPr>
              <a:t>/pdf éditeur dans l’archive ouverte en fonction de la politique éditoriale (car le document est alors stocké par le CINES)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746" y="2917399"/>
            <a:ext cx="7102525" cy="3708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9162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88640"/>
            <a:ext cx="7920880" cy="648072"/>
          </a:xfrm>
          <a:solidFill>
            <a:srgbClr val="FBF6E9"/>
          </a:solidFill>
          <a:ln>
            <a:solidFill>
              <a:schemeClr val="accent5">
                <a:lumMod val="75000"/>
              </a:schemeClr>
            </a:solidFill>
          </a:ln>
        </p:spPr>
        <p:txBody>
          <a:bodyPr>
            <a:normAutofit/>
          </a:bodyPr>
          <a:lstStyle/>
          <a:p>
            <a:pPr algn="ctr"/>
            <a:r>
              <a:rPr lang="fr-FR" sz="3600" b="1" dirty="0" smtClean="0">
                <a:latin typeface="Calibri" pitchFamily="34" charset="0"/>
              </a:rPr>
              <a:t>LES LICENCES CREATIVE COMMONS</a:t>
            </a:r>
            <a:endParaRPr lang="fr-FR" sz="3600" b="1" dirty="0">
              <a:latin typeface="Calibri" pitchFamily="34" charset="0"/>
            </a:endParaRPr>
          </a:p>
        </p:txBody>
      </p:sp>
      <p:sp>
        <p:nvSpPr>
          <p:cNvPr id="3" name="Espace réservé du contenu 2"/>
          <p:cNvSpPr>
            <a:spLocks noGrp="1"/>
          </p:cNvSpPr>
          <p:nvPr>
            <p:ph idx="1"/>
          </p:nvPr>
        </p:nvSpPr>
        <p:spPr>
          <a:xfrm>
            <a:off x="1172076" y="1052736"/>
            <a:ext cx="7648396" cy="5195664"/>
          </a:xfrm>
        </p:spPr>
        <p:txBody>
          <a:bodyPr>
            <a:normAutofit/>
          </a:bodyPr>
          <a:lstStyle/>
          <a:p>
            <a:r>
              <a:rPr lang="fr-FR" sz="1400" dirty="0" smtClean="0">
                <a:latin typeface="Calibri" pitchFamily="34" charset="0"/>
                <a:cs typeface="Calibri" panose="020F0502020204030204" pitchFamily="34" charset="0"/>
              </a:rPr>
              <a:t>Si sélection de « Fichier auteur / les fichiers que je dépose sont des fichiers produits par le(s) auteur(s) » : l</a:t>
            </a:r>
            <a:r>
              <a:rPr lang="fr-FR" sz="1400" dirty="0" smtClean="0">
                <a:latin typeface="Calibri" pitchFamily="34" charset="0"/>
              </a:rPr>
              <a:t>es </a:t>
            </a:r>
            <a:r>
              <a:rPr lang="fr-FR" sz="1400" dirty="0" err="1">
                <a:latin typeface="Calibri" pitchFamily="34" charset="0"/>
              </a:rPr>
              <a:t>creative</a:t>
            </a:r>
            <a:r>
              <a:rPr lang="fr-FR" sz="1400" dirty="0">
                <a:latin typeface="Calibri" pitchFamily="34" charset="0"/>
              </a:rPr>
              <a:t> </a:t>
            </a:r>
            <a:r>
              <a:rPr lang="fr-FR" sz="1400" dirty="0" err="1">
                <a:latin typeface="Calibri" pitchFamily="34" charset="0"/>
              </a:rPr>
              <a:t>commons</a:t>
            </a:r>
            <a:r>
              <a:rPr lang="fr-FR" sz="1400" dirty="0">
                <a:latin typeface="Calibri" pitchFamily="34" charset="0"/>
              </a:rPr>
              <a:t> peuvent être utilisés également pour les dépôts </a:t>
            </a:r>
            <a:r>
              <a:rPr lang="fr-FR" sz="1400" dirty="0" err="1">
                <a:latin typeface="Calibri" pitchFamily="34" charset="0"/>
              </a:rPr>
              <a:t>pre-print</a:t>
            </a:r>
            <a:r>
              <a:rPr lang="fr-FR" sz="1400" dirty="0">
                <a:latin typeface="Calibri" pitchFamily="34" charset="0"/>
              </a:rPr>
              <a:t> et sont à </a:t>
            </a:r>
            <a:r>
              <a:rPr lang="fr-FR" sz="1400" dirty="0" smtClean="0">
                <a:latin typeface="Calibri" pitchFamily="34" charset="0"/>
              </a:rPr>
              <a:t>recommander.</a:t>
            </a:r>
          </a:p>
          <a:p>
            <a:pPr marL="82296" indent="0" algn="ctr">
              <a:buNone/>
            </a:pPr>
            <a:r>
              <a:rPr lang="fr-FR" sz="1400" dirty="0" smtClean="0">
                <a:latin typeface="Calibri" pitchFamily="34" charset="0"/>
                <a:cs typeface="Calibri" panose="020F0502020204030204" pitchFamily="34" charset="0"/>
              </a:rPr>
              <a:t>OU</a:t>
            </a:r>
          </a:p>
          <a:p>
            <a:r>
              <a:rPr lang="fr-FR" sz="1400" dirty="0" smtClean="0">
                <a:latin typeface="Calibri" pitchFamily="34" charset="0"/>
                <a:cs typeface="Calibri" panose="020F0502020204030204" pitchFamily="34" charset="0"/>
              </a:rPr>
              <a:t>Si sélection de  « Fichier éditeur / l’institution a financé les frais de publication pour que cet article soit en libre accès »</a:t>
            </a:r>
          </a:p>
          <a:p>
            <a:pPr marL="82296" indent="0">
              <a:buNone/>
            </a:pPr>
            <a:r>
              <a:rPr lang="fr-FR" sz="1400" dirty="0" smtClean="0">
                <a:latin typeface="Calibri" panose="020F0502020204030204" pitchFamily="34" charset="0"/>
                <a:cs typeface="Calibri" panose="020F0502020204030204" pitchFamily="34" charset="0"/>
                <a:sym typeface="Wingdings" panose="05000000000000000000" pitchFamily="2" charset="2"/>
              </a:rPr>
              <a:t>Licence </a:t>
            </a:r>
            <a:r>
              <a:rPr lang="fr-FR" sz="1400" dirty="0" err="1" smtClean="0">
                <a:latin typeface="Calibri" panose="020F0502020204030204" pitchFamily="34" charset="0"/>
                <a:cs typeface="Calibri" panose="020F0502020204030204" pitchFamily="34" charset="0"/>
                <a:sym typeface="Wingdings" panose="05000000000000000000" pitchFamily="2" charset="2"/>
              </a:rPr>
              <a:t>Creative</a:t>
            </a:r>
            <a:r>
              <a:rPr lang="fr-FR" sz="1400" dirty="0" smtClean="0">
                <a:latin typeface="Calibri" panose="020F0502020204030204" pitchFamily="34" charset="0"/>
                <a:cs typeface="Calibri" panose="020F0502020204030204" pitchFamily="34" charset="0"/>
                <a:sym typeface="Wingdings" panose="05000000000000000000" pitchFamily="2" charset="2"/>
              </a:rPr>
              <a:t> Commons à choisir.</a:t>
            </a:r>
          </a:p>
          <a:p>
            <a:endParaRPr lang="fr-FR" sz="1200" dirty="0">
              <a:latin typeface="Calibri" panose="020F0502020204030204" pitchFamily="34" charset="0"/>
              <a:cs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076" y="4024436"/>
            <a:ext cx="7488832" cy="263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12032DB1-6FAD-4A95-8891-529394E01D07}" type="slidenum">
              <a:rPr lang="fr-FR" smtClean="0"/>
              <a:t>32</a:t>
            </a:fld>
            <a:endParaRPr lang="fr-F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816848"/>
            <a:ext cx="5037914" cy="241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362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115616" y="511805"/>
            <a:ext cx="7848872" cy="1384995"/>
          </a:xfrm>
          <a:prstGeom prst="rect">
            <a:avLst/>
          </a:prstGeom>
          <a:noFill/>
        </p:spPr>
        <p:txBody>
          <a:bodyPr wrap="square" rtlCol="0">
            <a:spAutoFit/>
          </a:bodyPr>
          <a:lstStyle/>
          <a:p>
            <a:pPr algn="just"/>
            <a:r>
              <a:rPr lang="fr-FR" sz="1400" dirty="0" smtClean="0">
                <a:latin typeface="Calibri" panose="020F0502020204030204" pitchFamily="34" charset="0"/>
              </a:rPr>
              <a:t>La fin du formulaire de métadonnées concerne les collaborations/partenariats. Là encore, ils sont à sélectionner parmi une liste préexistante.</a:t>
            </a:r>
          </a:p>
          <a:p>
            <a:pPr algn="just"/>
            <a:r>
              <a:rPr lang="fr-FR" sz="1400" dirty="0" smtClean="0">
                <a:latin typeface="Calibri" panose="020F0502020204030204" pitchFamily="34" charset="0"/>
              </a:rPr>
              <a:t>C’est également l’endroit pour indiquer les éventuelles subventions ayant permis la recherche ou la publication (Projet ANR, projet européen, etc…)</a:t>
            </a:r>
          </a:p>
          <a:p>
            <a:pPr algn="just"/>
            <a:endParaRPr lang="fr-FR" sz="1400" dirty="0">
              <a:latin typeface="Calibri" panose="020F0502020204030204" pitchFamily="34" charset="0"/>
            </a:endParaRPr>
          </a:p>
          <a:p>
            <a:pPr algn="just"/>
            <a:r>
              <a:rPr lang="fr-FR" sz="1400" dirty="0" smtClean="0">
                <a:latin typeface="Calibri" panose="020F0502020204030204" pitchFamily="34" charset="0"/>
              </a:rPr>
              <a:t>Puis, passez à l’étape suivante.</a:t>
            </a:r>
            <a:endParaRPr lang="fr-FR" sz="1400" dirty="0">
              <a:latin typeface="Calibri" panose="020F050202020403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14942"/>
            <a:ext cx="7848872" cy="3950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Espace réservé du numéro de diapositive 3"/>
          <p:cNvSpPr>
            <a:spLocks noGrp="1"/>
          </p:cNvSpPr>
          <p:nvPr>
            <p:ph type="sldNum" sz="quarter" idx="12"/>
          </p:nvPr>
        </p:nvSpPr>
        <p:spPr/>
        <p:txBody>
          <a:bodyPr/>
          <a:lstStyle/>
          <a:p>
            <a:fld id="{12032DB1-6FAD-4A95-8891-529394E01D07}" type="slidenum">
              <a:rPr lang="fr-FR" smtClean="0"/>
              <a:t>33</a:t>
            </a:fld>
            <a:endParaRPr lang="fr-FR"/>
          </a:p>
        </p:txBody>
      </p:sp>
    </p:spTree>
    <p:extLst>
      <p:ext uri="{BB962C8B-B14F-4D97-AF65-F5344CB8AC3E}">
        <p14:creationId xmlns:p14="http://schemas.microsoft.com/office/powerpoint/2010/main" val="3927757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15616" y="253678"/>
            <a:ext cx="7807089" cy="1308050"/>
          </a:xfrm>
          <a:prstGeom prst="rect">
            <a:avLst/>
          </a:prstGeom>
          <a:noFill/>
        </p:spPr>
        <p:txBody>
          <a:bodyPr wrap="square" rtlCol="0">
            <a:spAutoFit/>
          </a:bodyPr>
          <a:lstStyle/>
          <a:p>
            <a:r>
              <a:rPr lang="fr-FR" sz="1400" b="1" dirty="0">
                <a:solidFill>
                  <a:srgbClr val="C00000"/>
                </a:solidFill>
                <a:latin typeface="Calibri" panose="020F0502020204030204" pitchFamily="34" charset="0"/>
              </a:rPr>
              <a:t>Etape </a:t>
            </a:r>
            <a:r>
              <a:rPr lang="fr-FR" sz="1400" b="1" dirty="0" smtClean="0">
                <a:solidFill>
                  <a:srgbClr val="C00000"/>
                </a:solidFill>
                <a:latin typeface="Calibri" panose="020F0502020204030204" pitchFamily="34" charset="0"/>
              </a:rPr>
              <a:t>4 </a:t>
            </a:r>
            <a:r>
              <a:rPr lang="fr-FR" sz="1400" b="1" dirty="0">
                <a:solidFill>
                  <a:srgbClr val="C00000"/>
                </a:solidFill>
                <a:latin typeface="Calibri" panose="020F0502020204030204" pitchFamily="34" charset="0"/>
              </a:rPr>
              <a:t>: </a:t>
            </a:r>
            <a:r>
              <a:rPr lang="fr-FR" sz="1400" b="1" dirty="0" smtClean="0">
                <a:solidFill>
                  <a:srgbClr val="C00000"/>
                </a:solidFill>
                <a:latin typeface="Calibri" panose="020F0502020204030204" pitchFamily="34" charset="0"/>
              </a:rPr>
              <a:t>Indiquer l’auteur</a:t>
            </a:r>
          </a:p>
          <a:p>
            <a:endParaRPr lang="fr-FR" sz="1300" dirty="0">
              <a:solidFill>
                <a:schemeClr val="tx2">
                  <a:lumMod val="40000"/>
                  <a:lumOff val="60000"/>
                </a:schemeClr>
              </a:solidFill>
              <a:latin typeface="Calibri" panose="020F0502020204030204" pitchFamily="34" charset="0"/>
            </a:endParaRPr>
          </a:p>
          <a:p>
            <a:r>
              <a:rPr lang="fr-FR" sz="1300" dirty="0" smtClean="0">
                <a:latin typeface="Calibri" panose="020F0502020204030204" pitchFamily="34" charset="0"/>
              </a:rPr>
              <a:t>Étant donnée que vous avez du vous connecter pour déposer, votre nom apparaît par défaut. C’est à cette étape que vous pouvez indiquer d’autres auteurs ayant participer à la réalisation du document.</a:t>
            </a:r>
          </a:p>
          <a:p>
            <a:endParaRPr lang="fr-FR" sz="1300" dirty="0">
              <a:latin typeface="Calibri" panose="020F0502020204030204" pitchFamily="34" charset="0"/>
            </a:endParaRPr>
          </a:p>
          <a:p>
            <a:r>
              <a:rPr lang="fr-FR" sz="1300" dirty="0" smtClean="0">
                <a:latin typeface="Calibri" panose="020F0502020204030204" pitchFamily="34" charset="0"/>
              </a:rPr>
              <a:t>Si ce n’est pas le cas, vous devez tout de même vous affilier à une ou plusieurs institutions pour passer à la suite.</a:t>
            </a:r>
            <a:endParaRPr lang="fr-FR" sz="1300" dirty="0">
              <a:latin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12032DB1-6FAD-4A95-8891-529394E01D07}" type="slidenum">
              <a:rPr lang="fr-FR" smtClean="0"/>
              <a:t>34</a:t>
            </a:fld>
            <a:endParaRPr lang="fr-F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64904"/>
            <a:ext cx="7956376" cy="2162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2522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1115616" y="295488"/>
            <a:ext cx="7703107" cy="2585323"/>
          </a:xfrm>
          <a:prstGeom prst="rect">
            <a:avLst/>
          </a:prstGeom>
          <a:noFill/>
        </p:spPr>
        <p:txBody>
          <a:bodyPr wrap="square" rtlCol="0">
            <a:spAutoFit/>
          </a:bodyPr>
          <a:lstStyle/>
          <a:p>
            <a:pPr algn="just"/>
            <a:r>
              <a:rPr lang="fr-FR" dirty="0" smtClean="0">
                <a:latin typeface="Calibri" panose="020F0502020204030204" pitchFamily="34" charset="0"/>
                <a:ea typeface="Verdana" panose="020B0604030504040204" pitchFamily="34" charset="0"/>
                <a:cs typeface="Verdana" panose="020B0604030504040204" pitchFamily="34" charset="0"/>
              </a:rPr>
              <a:t>Commencez à entrer le nom du labo dans le champ, ce dernier apparaîtra dans un menu déroulant.</a:t>
            </a:r>
          </a:p>
          <a:p>
            <a:pPr algn="just"/>
            <a:endParaRPr lang="fr-FR" dirty="0" smtClean="0">
              <a:latin typeface="Calibri" panose="020F0502020204030204" pitchFamily="34" charset="0"/>
              <a:ea typeface="Verdana" panose="020B0604030504040204" pitchFamily="34" charset="0"/>
              <a:cs typeface="Verdana" panose="020B0604030504040204" pitchFamily="34" charset="0"/>
            </a:endParaRPr>
          </a:p>
          <a:p>
            <a:pPr algn="just"/>
            <a:r>
              <a:rPr lang="fr-FR" dirty="0" smtClean="0">
                <a:latin typeface="Calibri" panose="020F0502020204030204" pitchFamily="34" charset="0"/>
                <a:ea typeface="Verdana" panose="020B0604030504040204" pitchFamily="34" charset="0"/>
                <a:cs typeface="Verdana" panose="020B0604030504040204" pitchFamily="34" charset="0"/>
              </a:rPr>
              <a:t>Il est possible que plusieurs occurrences apparaissent, il vous faut choisir la seule qui soit exacte et complète, d’où l’importance de se renseigner au préalable auprès de votre labo.</a:t>
            </a:r>
          </a:p>
          <a:p>
            <a:pPr algn="just"/>
            <a:r>
              <a:rPr lang="fr-FR" dirty="0">
                <a:latin typeface="Calibri" panose="020F0502020204030204" pitchFamily="34" charset="0"/>
              </a:rPr>
              <a:t>Il est bien sûr possible de vous affilier à plusieurs structures.</a:t>
            </a:r>
          </a:p>
          <a:p>
            <a:pPr algn="just"/>
            <a:endParaRPr lang="fr-FR" dirty="0" smtClean="0">
              <a:latin typeface="Calibri" panose="020F0502020204030204" pitchFamily="34" charset="0"/>
              <a:ea typeface="Verdana" panose="020B0604030504040204" pitchFamily="34" charset="0"/>
              <a:cs typeface="Verdana" panose="020B0604030504040204" pitchFamily="34" charset="0"/>
            </a:endParaRPr>
          </a:p>
          <a:p>
            <a:pPr algn="just"/>
            <a:endParaRPr lang="fr-FR" dirty="0" smtClean="0">
              <a:latin typeface="Calibri" panose="020F0502020204030204" pitchFamily="34" charset="0"/>
              <a:ea typeface="Verdana" panose="020B0604030504040204" pitchFamily="34" charset="0"/>
              <a:cs typeface="Verdana" panose="020B0604030504040204" pitchFamily="34" charset="0"/>
            </a:endParaRPr>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35</a:t>
            </a:fld>
            <a:endParaRPr lang="fr-F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64904"/>
            <a:ext cx="7848872"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9643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120442" y="170056"/>
            <a:ext cx="7776864" cy="369332"/>
          </a:xfrm>
          <a:prstGeom prst="rect">
            <a:avLst/>
          </a:prstGeom>
          <a:noFill/>
        </p:spPr>
        <p:txBody>
          <a:bodyPr wrap="square" rtlCol="0">
            <a:spAutoFit/>
          </a:bodyPr>
          <a:lstStyle/>
          <a:p>
            <a:r>
              <a:rPr lang="fr-FR" dirty="0" smtClean="0">
                <a:latin typeface="Calibri" panose="020F0502020204030204" pitchFamily="34" charset="0"/>
              </a:rPr>
              <a:t>Il est possible aussi de d’affilier à de nouvelles structures</a:t>
            </a:r>
            <a:endParaRPr lang="fr-FR" dirty="0">
              <a:latin typeface="Calibri" panose="020F0502020204030204" pitchFamily="34" charset="0"/>
            </a:endParaRPr>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36</a:t>
            </a:fld>
            <a:endParaRPr lang="fr-F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315" y="908720"/>
            <a:ext cx="8005122" cy="2867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572" y="2708920"/>
            <a:ext cx="3771050" cy="344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p:nvPr/>
        </p:nvCxnSpPr>
        <p:spPr>
          <a:xfrm>
            <a:off x="3491880" y="2377929"/>
            <a:ext cx="1872208" cy="183240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1259707" y="4077072"/>
            <a:ext cx="3528392" cy="2308324"/>
          </a:xfrm>
          <a:prstGeom prst="rect">
            <a:avLst/>
          </a:prstGeom>
          <a:solidFill>
            <a:srgbClr val="FBF6E9"/>
          </a:solidFill>
          <a:ln>
            <a:solidFill>
              <a:schemeClr val="accent5">
                <a:lumMod val="75000"/>
              </a:schemeClr>
            </a:solidFill>
          </a:ln>
        </p:spPr>
        <p:txBody>
          <a:bodyPr wrap="square" rtlCol="0">
            <a:spAutoFit/>
          </a:bodyPr>
          <a:lstStyle/>
          <a:p>
            <a:pPr marL="285750" indent="-285750">
              <a:buFont typeface="Arial" pitchFamily="34" charset="0"/>
              <a:buChar char="•"/>
            </a:pPr>
            <a:r>
              <a:rPr lang="fr-FR" dirty="0" smtClean="0">
                <a:latin typeface="Calibri" pitchFamily="34" charset="0"/>
              </a:rPr>
              <a:t>Pour cela, passez votre souris sous votre nom (près du point) jusqu’à ce que la mention « Ajouter une affiliation » apparaisse, puis cliquez.</a:t>
            </a:r>
          </a:p>
          <a:p>
            <a:pPr marL="285750" indent="-285750">
              <a:buFont typeface="Arial" pitchFamily="34" charset="0"/>
              <a:buChar char="•"/>
            </a:pPr>
            <a:r>
              <a:rPr lang="fr-FR" dirty="0" smtClean="0">
                <a:latin typeface="Calibri" pitchFamily="34" charset="0"/>
              </a:rPr>
              <a:t>Enfin, renseignez les informations de la nouvelle structure.</a:t>
            </a:r>
            <a:endParaRPr lang="fr-FR" dirty="0">
              <a:latin typeface="Calibri" pitchFamily="34" charset="0"/>
            </a:endParaRPr>
          </a:p>
        </p:txBody>
      </p:sp>
    </p:spTree>
    <p:extLst>
      <p:ext uri="{BB962C8B-B14F-4D97-AF65-F5344CB8AC3E}">
        <p14:creationId xmlns:p14="http://schemas.microsoft.com/office/powerpoint/2010/main" val="794765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197667" y="0"/>
            <a:ext cx="7792144" cy="2862322"/>
          </a:xfrm>
          <a:prstGeom prst="rect">
            <a:avLst/>
          </a:prstGeom>
          <a:noFill/>
        </p:spPr>
        <p:txBody>
          <a:bodyPr wrap="square" rtlCol="0">
            <a:spAutoFit/>
          </a:bodyPr>
          <a:lstStyle/>
          <a:p>
            <a:pPr algn="just"/>
            <a:r>
              <a:rPr lang="fr-FR" sz="1500" b="1" dirty="0">
                <a:latin typeface="Calibri" panose="020F0502020204030204" pitchFamily="34" charset="0"/>
              </a:rPr>
              <a:t>C</a:t>
            </a:r>
            <a:r>
              <a:rPr lang="fr-FR" sz="1500" b="1" dirty="0" smtClean="0">
                <a:latin typeface="Calibri" panose="020F0502020204030204" pitchFamily="34" charset="0"/>
              </a:rPr>
              <a:t>liquez sur l’onglet « Pour cet auteur » </a:t>
            </a:r>
            <a:r>
              <a:rPr lang="fr-FR" sz="1500" dirty="0" smtClean="0">
                <a:latin typeface="Calibri" panose="020F0502020204030204" pitchFamily="34" charset="0"/>
              </a:rPr>
              <a:t>afin de faire apparaître les options disponibles.</a:t>
            </a:r>
          </a:p>
          <a:p>
            <a:pPr marL="285750" indent="-285750" algn="just">
              <a:buFontTx/>
              <a:buChar char="-"/>
            </a:pPr>
            <a:r>
              <a:rPr lang="fr-FR" sz="1500" dirty="0" smtClean="0">
                <a:latin typeface="Calibri" panose="020F0502020204030204" pitchFamily="34" charset="0"/>
              </a:rPr>
              <a:t>« </a:t>
            </a:r>
            <a:r>
              <a:rPr lang="fr-FR" sz="1500" b="1" dirty="0" smtClean="0">
                <a:latin typeface="Calibri" panose="020F0502020204030204" pitchFamily="34" charset="0"/>
              </a:rPr>
              <a:t>Modifier</a:t>
            </a:r>
            <a:r>
              <a:rPr lang="fr-FR" sz="1500" dirty="0" smtClean="0">
                <a:latin typeface="Calibri" panose="020F0502020204030204" pitchFamily="34" charset="0"/>
              </a:rPr>
              <a:t> » vous permet d’éditer votre profil renseigné lors de la création de votre compte ;</a:t>
            </a:r>
          </a:p>
          <a:p>
            <a:pPr marL="285750" indent="-285750" algn="just">
              <a:buFontTx/>
              <a:buChar char="-"/>
            </a:pPr>
            <a:r>
              <a:rPr lang="fr-FR" sz="1500" dirty="0" smtClean="0">
                <a:latin typeface="Calibri" panose="020F0502020204030204" pitchFamily="34" charset="0"/>
              </a:rPr>
              <a:t>« </a:t>
            </a:r>
            <a:r>
              <a:rPr lang="fr-FR" sz="1500" b="1" dirty="0" smtClean="0">
                <a:latin typeface="Calibri" panose="020F0502020204030204" pitchFamily="34" charset="0"/>
              </a:rPr>
              <a:t>Supprimer</a:t>
            </a:r>
            <a:r>
              <a:rPr lang="fr-FR" sz="1500" dirty="0" smtClean="0">
                <a:latin typeface="Calibri" panose="020F0502020204030204" pitchFamily="34" charset="0"/>
              </a:rPr>
              <a:t> » permet d’enlever votre nom (si vous n’êtes pas l’auteur du document dont vous faîtes le dépôt ;</a:t>
            </a:r>
          </a:p>
          <a:p>
            <a:pPr marL="285750" indent="-285750" algn="just">
              <a:buFontTx/>
              <a:buChar char="-"/>
            </a:pPr>
            <a:r>
              <a:rPr lang="fr-FR" sz="1500" dirty="0" smtClean="0">
                <a:latin typeface="Calibri" panose="020F0502020204030204" pitchFamily="34" charset="0"/>
              </a:rPr>
              <a:t>« </a:t>
            </a:r>
            <a:r>
              <a:rPr lang="fr-FR" sz="1500" b="1" dirty="0" smtClean="0">
                <a:latin typeface="Calibri" panose="020F0502020204030204" pitchFamily="34" charset="0"/>
              </a:rPr>
              <a:t>Choisir fonction</a:t>
            </a:r>
            <a:r>
              <a:rPr lang="fr-FR" sz="1500" dirty="0" smtClean="0">
                <a:latin typeface="Calibri" panose="020F0502020204030204" pitchFamily="34" charset="0"/>
              </a:rPr>
              <a:t> » permet de choisir rôle de l’auteur au regard de la publication</a:t>
            </a:r>
            <a:endParaRPr lang="fr-FR" sz="1500" b="1" dirty="0">
              <a:latin typeface="Calibri" panose="020F0502020204030204" pitchFamily="34" charset="0"/>
            </a:endParaRPr>
          </a:p>
          <a:p>
            <a:pPr algn="just"/>
            <a:r>
              <a:rPr lang="fr-FR" sz="1500" b="1" dirty="0" smtClean="0">
                <a:latin typeface="Calibri" panose="020F0502020204030204" pitchFamily="34" charset="0"/>
              </a:rPr>
              <a:t>Cliquez </a:t>
            </a:r>
            <a:r>
              <a:rPr lang="fr-FR" sz="1500" b="1" dirty="0">
                <a:latin typeface="Calibri" panose="020F0502020204030204" pitchFamily="34" charset="0"/>
              </a:rPr>
              <a:t>sur l’onglet « </a:t>
            </a:r>
            <a:r>
              <a:rPr lang="fr-FR" sz="1500" b="1" dirty="0" smtClean="0">
                <a:latin typeface="Calibri" panose="020F0502020204030204" pitchFamily="34" charset="0"/>
              </a:rPr>
              <a:t>Pour cette structure</a:t>
            </a:r>
            <a:r>
              <a:rPr lang="fr-FR" sz="1500" b="1" dirty="0">
                <a:latin typeface="Calibri" panose="020F0502020204030204" pitchFamily="34" charset="0"/>
              </a:rPr>
              <a:t> » </a:t>
            </a:r>
            <a:r>
              <a:rPr lang="fr-FR" sz="1500" dirty="0">
                <a:latin typeface="Calibri" panose="020F0502020204030204" pitchFamily="34" charset="0"/>
              </a:rPr>
              <a:t>afin de faire apparaître les options disponibles</a:t>
            </a:r>
            <a:endParaRPr lang="fr-FR" sz="1500" dirty="0" smtClean="0">
              <a:latin typeface="Calibri" panose="020F0502020204030204" pitchFamily="34" charset="0"/>
            </a:endParaRPr>
          </a:p>
          <a:p>
            <a:pPr algn="just"/>
            <a:r>
              <a:rPr lang="fr-FR" sz="1500" dirty="0">
                <a:latin typeface="Calibri" panose="020F0502020204030204" pitchFamily="34" charset="0"/>
              </a:rPr>
              <a:t>« </a:t>
            </a:r>
            <a:r>
              <a:rPr lang="fr-FR" sz="1500" b="1" dirty="0">
                <a:latin typeface="Calibri" panose="020F0502020204030204" pitchFamily="34" charset="0"/>
              </a:rPr>
              <a:t>Modifier</a:t>
            </a:r>
            <a:r>
              <a:rPr lang="fr-FR" sz="1500" dirty="0">
                <a:latin typeface="Calibri" panose="020F0502020204030204" pitchFamily="34" charset="0"/>
              </a:rPr>
              <a:t> » vous permet </a:t>
            </a:r>
            <a:r>
              <a:rPr lang="fr-FR" sz="1500" dirty="0" smtClean="0">
                <a:latin typeface="Calibri" panose="020F0502020204030204" pitchFamily="34" charset="0"/>
              </a:rPr>
              <a:t>d’éditer la structure (Sauf lorsque qu’elles sont validées : en vert)</a:t>
            </a:r>
          </a:p>
          <a:p>
            <a:pPr algn="just"/>
            <a:r>
              <a:rPr lang="fr-FR" sz="1500" dirty="0">
                <a:latin typeface="Calibri" panose="020F0502020204030204" pitchFamily="34" charset="0"/>
              </a:rPr>
              <a:t>« </a:t>
            </a:r>
            <a:r>
              <a:rPr lang="fr-FR" sz="1500" b="1" dirty="0">
                <a:latin typeface="Calibri" panose="020F0502020204030204" pitchFamily="34" charset="0"/>
              </a:rPr>
              <a:t>Supprimer</a:t>
            </a:r>
            <a:r>
              <a:rPr lang="fr-FR" sz="1500" dirty="0">
                <a:latin typeface="Calibri" panose="020F0502020204030204" pitchFamily="34" charset="0"/>
              </a:rPr>
              <a:t> » permet d’enlever </a:t>
            </a:r>
            <a:r>
              <a:rPr lang="fr-FR" sz="1500" dirty="0" smtClean="0">
                <a:latin typeface="Calibri" panose="020F0502020204030204" pitchFamily="34" charset="0"/>
              </a:rPr>
              <a:t>votre affiliation</a:t>
            </a:r>
          </a:p>
          <a:p>
            <a:pPr algn="just"/>
            <a:r>
              <a:rPr lang="fr-FR" sz="1500" dirty="0" smtClean="0">
                <a:latin typeface="Calibri" panose="020F0502020204030204" pitchFamily="34" charset="0"/>
              </a:rPr>
              <a:t>« </a:t>
            </a:r>
            <a:r>
              <a:rPr lang="fr-FR" sz="1500" b="1" dirty="0" smtClean="0">
                <a:latin typeface="Calibri" panose="020F0502020204030204" pitchFamily="34" charset="0"/>
              </a:rPr>
              <a:t>Associer tous les auteurs</a:t>
            </a:r>
            <a:r>
              <a:rPr lang="fr-FR" sz="1500" dirty="0" smtClean="0">
                <a:latin typeface="Calibri" panose="020F0502020204030204" pitchFamily="34" charset="0"/>
              </a:rPr>
              <a:t> » permet d’affilier tous les auteurs que vous avez renseignés sur la publication, à la structure sélectionnée </a:t>
            </a:r>
          </a:p>
          <a:p>
            <a:pPr algn="just"/>
            <a:r>
              <a:rPr lang="fr-FR" sz="1500" dirty="0" smtClean="0">
                <a:latin typeface="Calibri" panose="020F0502020204030204" pitchFamily="34" charset="0"/>
              </a:rPr>
              <a:t>« </a:t>
            </a:r>
            <a:r>
              <a:rPr lang="fr-FR" sz="1500" b="1" dirty="0" smtClean="0">
                <a:latin typeface="Calibri" panose="020F0502020204030204" pitchFamily="34" charset="0"/>
              </a:rPr>
              <a:t>Supprimer pour tous les auteurs</a:t>
            </a:r>
            <a:r>
              <a:rPr lang="fr-FR" sz="1500" dirty="0" smtClean="0">
                <a:latin typeface="Calibri" panose="020F0502020204030204" pitchFamily="34" charset="0"/>
              </a:rPr>
              <a:t> » permet de supprimer une même structure </a:t>
            </a:r>
            <a:r>
              <a:rPr lang="fr-FR" sz="1500" dirty="0">
                <a:latin typeface="Calibri" panose="020F0502020204030204" pitchFamily="34" charset="0"/>
              </a:rPr>
              <a:t>d’affiliation </a:t>
            </a:r>
            <a:r>
              <a:rPr lang="fr-FR" sz="1500" dirty="0" smtClean="0">
                <a:latin typeface="Calibri" panose="020F0502020204030204" pitchFamily="34" charset="0"/>
              </a:rPr>
              <a:t>pour tous </a:t>
            </a:r>
            <a:r>
              <a:rPr lang="fr-FR" sz="1500" dirty="0">
                <a:latin typeface="Calibri" panose="020F0502020204030204" pitchFamily="34" charset="0"/>
              </a:rPr>
              <a:t>les auteurs que vous avez renseignés sur la </a:t>
            </a:r>
            <a:r>
              <a:rPr lang="fr-FR" sz="1500" dirty="0" smtClean="0">
                <a:latin typeface="Calibri" panose="020F0502020204030204" pitchFamily="34" charset="0"/>
              </a:rPr>
              <a:t>publication</a:t>
            </a:r>
          </a:p>
        </p:txBody>
      </p:sp>
      <p:sp>
        <p:nvSpPr>
          <p:cNvPr id="4" name="Espace réservé du numéro de diapositive 3"/>
          <p:cNvSpPr>
            <a:spLocks noGrp="1"/>
          </p:cNvSpPr>
          <p:nvPr>
            <p:ph type="sldNum" sz="quarter" idx="12"/>
          </p:nvPr>
        </p:nvSpPr>
        <p:spPr/>
        <p:txBody>
          <a:bodyPr/>
          <a:lstStyle/>
          <a:p>
            <a:fld id="{12032DB1-6FAD-4A95-8891-529394E01D07}" type="slidenum">
              <a:rPr lang="fr-FR" smtClean="0"/>
              <a:t>37</a:t>
            </a:fld>
            <a:endParaRPr lang="fr-F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849" y="5298360"/>
            <a:ext cx="6619780" cy="1531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a:stCxn id="9" idx="1"/>
          </p:cNvCxnSpPr>
          <p:nvPr/>
        </p:nvCxnSpPr>
        <p:spPr>
          <a:xfrm flipH="1">
            <a:off x="3375243" y="5684545"/>
            <a:ext cx="3570697" cy="86254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45940" y="5518755"/>
            <a:ext cx="1440160" cy="331579"/>
          </a:xfrm>
          <a:prstGeom prst="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848" y="2791652"/>
            <a:ext cx="6619781" cy="143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330" y="4254561"/>
            <a:ext cx="6703299" cy="126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451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15616" y="188640"/>
            <a:ext cx="7925607" cy="1415772"/>
          </a:xfrm>
          <a:prstGeom prst="rect">
            <a:avLst/>
          </a:prstGeom>
          <a:noFill/>
        </p:spPr>
        <p:txBody>
          <a:bodyPr wrap="square" rtlCol="0">
            <a:spAutoFit/>
          </a:bodyPr>
          <a:lstStyle/>
          <a:p>
            <a:pPr algn="just"/>
            <a:r>
              <a:rPr lang="fr-FR" sz="2000" dirty="0">
                <a:solidFill>
                  <a:srgbClr val="C00000"/>
                </a:solidFill>
                <a:latin typeface="Calibri" panose="020F0502020204030204" pitchFamily="34" charset="0"/>
              </a:rPr>
              <a:t>Etape </a:t>
            </a:r>
            <a:r>
              <a:rPr lang="fr-FR" sz="2000" dirty="0" smtClean="0">
                <a:solidFill>
                  <a:srgbClr val="C00000"/>
                </a:solidFill>
                <a:latin typeface="Calibri" panose="020F0502020204030204" pitchFamily="34" charset="0"/>
              </a:rPr>
              <a:t>5 </a:t>
            </a:r>
            <a:r>
              <a:rPr lang="fr-FR" sz="2000" dirty="0">
                <a:solidFill>
                  <a:srgbClr val="C00000"/>
                </a:solidFill>
                <a:latin typeface="Calibri" panose="020F0502020204030204" pitchFamily="34" charset="0"/>
              </a:rPr>
              <a:t>: </a:t>
            </a:r>
            <a:r>
              <a:rPr lang="fr-FR" sz="2000" dirty="0" smtClean="0">
                <a:solidFill>
                  <a:srgbClr val="C00000"/>
                </a:solidFill>
                <a:latin typeface="Calibri" panose="020F0502020204030204" pitchFamily="34" charset="0"/>
              </a:rPr>
              <a:t>Validez le dépôt</a:t>
            </a:r>
          </a:p>
          <a:p>
            <a:pPr algn="just"/>
            <a:endParaRPr lang="fr-FR" sz="1200" dirty="0">
              <a:solidFill>
                <a:schemeClr val="tx2">
                  <a:lumMod val="40000"/>
                  <a:lumOff val="60000"/>
                </a:schemeClr>
              </a:solidFill>
              <a:latin typeface="Calibri" panose="020F0502020204030204" pitchFamily="34" charset="0"/>
            </a:endParaRPr>
          </a:p>
          <a:p>
            <a:pPr algn="just"/>
            <a:r>
              <a:rPr lang="fr-FR" dirty="0" smtClean="0">
                <a:latin typeface="Calibri" panose="020F0502020204030204" pitchFamily="34" charset="0"/>
              </a:rPr>
              <a:t>Cliquez sur « Valider le dépôt ».</a:t>
            </a:r>
          </a:p>
          <a:p>
            <a:pPr algn="just"/>
            <a:r>
              <a:rPr lang="fr-FR" dirty="0" smtClean="0">
                <a:latin typeface="Calibri" panose="020F0502020204030204" pitchFamily="34" charset="0"/>
              </a:rPr>
              <a:t>Vous pouvez lire le résumé des métadonnées du dépôt.</a:t>
            </a:r>
          </a:p>
          <a:p>
            <a:pPr algn="just"/>
            <a:r>
              <a:rPr lang="fr-FR" dirty="0" smtClean="0">
                <a:latin typeface="Calibri" panose="020F0502020204030204" pitchFamily="34" charset="0"/>
              </a:rPr>
              <a:t>Cliquez enfin sur Déposer.</a:t>
            </a:r>
            <a:endParaRPr lang="fr-FR" dirty="0">
              <a:latin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12032DB1-6FAD-4A95-8891-529394E01D07}" type="slidenum">
              <a:rPr lang="fr-FR" smtClean="0"/>
              <a:t>38</a:t>
            </a:fld>
            <a:endParaRPr lang="fr-F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5" y="2128161"/>
            <a:ext cx="7909831" cy="231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259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72" y="1876030"/>
            <a:ext cx="7884367" cy="3483790"/>
          </a:xfrm>
          <a:prstGeom prst="rect">
            <a:avLst/>
          </a:prstGeom>
          <a:ln>
            <a:solidFill>
              <a:schemeClr val="tx1"/>
            </a:solidFill>
          </a:ln>
        </p:spPr>
      </p:pic>
      <p:sp>
        <p:nvSpPr>
          <p:cNvPr id="5" name="ZoneTexte 4"/>
          <p:cNvSpPr txBox="1"/>
          <p:nvPr/>
        </p:nvSpPr>
        <p:spPr>
          <a:xfrm>
            <a:off x="1187624" y="332656"/>
            <a:ext cx="7776864" cy="1015663"/>
          </a:xfrm>
          <a:prstGeom prst="rect">
            <a:avLst/>
          </a:prstGeom>
          <a:noFill/>
        </p:spPr>
        <p:txBody>
          <a:bodyPr wrap="square" rtlCol="0">
            <a:spAutoFit/>
          </a:bodyPr>
          <a:lstStyle/>
          <a:p>
            <a:r>
              <a:rPr lang="fr-FR" sz="1500" dirty="0" smtClean="0">
                <a:latin typeface="Calibri" panose="020F0502020204030204" pitchFamily="34" charset="0"/>
              </a:rPr>
              <a:t>Vous serez renvoyé vers une page indiquant que votre dépôt a été effectué et est en attente de vérification.</a:t>
            </a:r>
            <a:br>
              <a:rPr lang="fr-FR" sz="1500" dirty="0" smtClean="0">
                <a:latin typeface="Calibri" panose="020F0502020204030204" pitchFamily="34" charset="0"/>
              </a:rPr>
            </a:br>
            <a:r>
              <a:rPr lang="fr-FR" sz="1500" dirty="0" smtClean="0">
                <a:latin typeface="Calibri" panose="020F0502020204030204" pitchFamily="34" charset="0"/>
              </a:rPr>
              <a:t/>
            </a:r>
            <a:br>
              <a:rPr lang="fr-FR" sz="1500" dirty="0" smtClean="0">
                <a:latin typeface="Calibri" panose="020F0502020204030204" pitchFamily="34" charset="0"/>
              </a:rPr>
            </a:br>
            <a:r>
              <a:rPr lang="fr-FR" sz="1500" dirty="0" smtClean="0">
                <a:latin typeface="Calibri" panose="020F0502020204030204" pitchFamily="34" charset="0"/>
              </a:rPr>
              <a:t>En effet, chaque dépôt est vérifié par le CCSD, qui s’assure de la qualité des métadonnées.</a:t>
            </a:r>
            <a:endParaRPr lang="fr-FR" sz="1500" dirty="0">
              <a:latin typeface="Calibri" panose="020F0502020204030204" pitchFamily="34" charset="0"/>
            </a:endParaRPr>
          </a:p>
        </p:txBody>
      </p:sp>
      <p:sp>
        <p:nvSpPr>
          <p:cNvPr id="6" name="Rectangle 5"/>
          <p:cNvSpPr/>
          <p:nvPr/>
        </p:nvSpPr>
        <p:spPr>
          <a:xfrm>
            <a:off x="1763688" y="3501008"/>
            <a:ext cx="1944216"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12032DB1-6FAD-4A95-8891-529394E01D07}" type="slidenum">
              <a:rPr lang="fr-FR" smtClean="0"/>
              <a:t>39</a:t>
            </a:fld>
            <a:endParaRPr lang="fr-FR"/>
          </a:p>
        </p:txBody>
      </p:sp>
    </p:spTree>
    <p:extLst>
      <p:ext uri="{BB962C8B-B14F-4D97-AF65-F5344CB8AC3E}">
        <p14:creationId xmlns:p14="http://schemas.microsoft.com/office/powerpoint/2010/main" val="2484519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04621" y="3789040"/>
            <a:ext cx="7920880" cy="2736304"/>
          </a:xfrm>
          <a:prstGeom prst="rect">
            <a:avLst/>
          </a:prstGeom>
          <a:solidFill>
            <a:srgbClr val="FBF6E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115617" y="116632"/>
            <a:ext cx="7920880" cy="634082"/>
          </a:xfrm>
          <a:solidFill>
            <a:srgbClr val="FBF6E9"/>
          </a:solidFill>
          <a:ln w="19050">
            <a:solidFill>
              <a:schemeClr val="accent5">
                <a:lumMod val="75000"/>
              </a:schemeClr>
            </a:solidFill>
          </a:ln>
        </p:spPr>
        <p:txBody>
          <a:bodyPr>
            <a:normAutofit fontScale="90000"/>
          </a:bodyPr>
          <a:lstStyle/>
          <a:p>
            <a:pPr algn="ctr"/>
            <a:r>
              <a:rPr lang="fr-FR" dirty="0" smtClean="0">
                <a:effectLst/>
                <a:latin typeface="Calibri" pitchFamily="34" charset="0"/>
              </a:rPr>
              <a:t>QU’EST-CE-QUE HAL ?</a:t>
            </a:r>
            <a:endParaRPr lang="fr-FR" dirty="0">
              <a:effectLst/>
              <a:latin typeface="Calibri" pitchFamily="34" charset="0"/>
            </a:endParaRPr>
          </a:p>
        </p:txBody>
      </p:sp>
      <p:sp>
        <p:nvSpPr>
          <p:cNvPr id="3" name="Espace réservé du contenu 2"/>
          <p:cNvSpPr>
            <a:spLocks noGrp="1"/>
          </p:cNvSpPr>
          <p:nvPr>
            <p:ph idx="1"/>
          </p:nvPr>
        </p:nvSpPr>
        <p:spPr>
          <a:xfrm>
            <a:off x="1114740" y="3873828"/>
            <a:ext cx="7715851" cy="2651516"/>
          </a:xfrm>
        </p:spPr>
        <p:txBody>
          <a:bodyPr>
            <a:normAutofit fontScale="25000" lnSpcReduction="20000"/>
          </a:bodyPr>
          <a:lstStyle/>
          <a:p>
            <a:pPr marL="82296" indent="0" algn="just">
              <a:buNone/>
            </a:pPr>
            <a:r>
              <a:rPr lang="fr-FR" sz="8000" b="1" dirty="0" smtClean="0">
                <a:solidFill>
                  <a:schemeClr val="accent5">
                    <a:lumMod val="50000"/>
                  </a:schemeClr>
                </a:solidFill>
                <a:latin typeface="Calibri" panose="020F0502020204030204" pitchFamily="34" charset="0"/>
                <a:cs typeface="Calibri" panose="020F0502020204030204" pitchFamily="34" charset="0"/>
              </a:rPr>
              <a:t>Les fonctions de HAL </a:t>
            </a:r>
            <a:r>
              <a:rPr lang="fr-FR" sz="8000" dirty="0" smtClean="0">
                <a:solidFill>
                  <a:schemeClr val="accent5">
                    <a:lumMod val="50000"/>
                  </a:schemeClr>
                </a:solidFill>
                <a:latin typeface="Calibri" panose="020F0502020204030204" pitchFamily="34" charset="0"/>
                <a:cs typeface="Calibri" panose="020F0502020204030204" pitchFamily="34" charset="0"/>
              </a:rPr>
              <a:t>:</a:t>
            </a:r>
          </a:p>
          <a:p>
            <a:pPr marL="82296" indent="0" algn="just">
              <a:buNone/>
            </a:pPr>
            <a:endParaRPr lang="fr-FR" sz="4000" dirty="0">
              <a:solidFill>
                <a:schemeClr val="accent5">
                  <a:lumMod val="50000"/>
                </a:schemeClr>
              </a:solidFill>
              <a:latin typeface="Calibri" panose="020F0502020204030204" pitchFamily="34" charset="0"/>
              <a:cs typeface="Calibri" panose="020F0502020204030204" pitchFamily="34" charset="0"/>
            </a:endParaRPr>
          </a:p>
          <a:p>
            <a:pPr lvl="1">
              <a:buClr>
                <a:schemeClr val="accent5">
                  <a:lumMod val="75000"/>
                </a:schemeClr>
              </a:buClr>
              <a:buFont typeface="Wingdings" panose="05000000000000000000" pitchFamily="2" charset="2"/>
              <a:buChar char="Ø"/>
            </a:pPr>
            <a:r>
              <a:rPr lang="fr-FR" sz="6400" b="1" dirty="0">
                <a:latin typeface="Calibri" panose="020F0502020204030204" pitchFamily="34" charset="0"/>
                <a:cs typeface="Calibri" panose="020F0502020204030204" pitchFamily="34" charset="0"/>
              </a:rPr>
              <a:t>Une fonction de communication directe entre chercheurs</a:t>
            </a:r>
            <a:r>
              <a:rPr lang="fr-FR" sz="6400" dirty="0">
                <a:latin typeface="Calibri" panose="020F0502020204030204" pitchFamily="34" charset="0"/>
                <a:cs typeface="Calibri" panose="020F0502020204030204" pitchFamily="34" charset="0"/>
              </a:rPr>
              <a:t> : à côté de publications certifiées circulent </a:t>
            </a:r>
            <a:r>
              <a:rPr lang="fr-FR" sz="6400" dirty="0" smtClean="0">
                <a:latin typeface="Calibri" panose="020F0502020204030204" pitchFamily="34" charset="0"/>
                <a:cs typeface="Calibri" panose="020F0502020204030204" pitchFamily="34" charset="0"/>
              </a:rPr>
              <a:t>donc des </a:t>
            </a:r>
            <a:r>
              <a:rPr lang="fr-FR" sz="6400" dirty="0" err="1">
                <a:latin typeface="Calibri" panose="020F0502020204030204" pitchFamily="34" charset="0"/>
                <a:cs typeface="Calibri" panose="020F0502020204030204" pitchFamily="34" charset="0"/>
              </a:rPr>
              <a:t>pre-prints</a:t>
            </a:r>
            <a:r>
              <a:rPr lang="fr-FR" sz="6400" dirty="0">
                <a:latin typeface="Calibri" panose="020F0502020204030204" pitchFamily="34" charset="0"/>
                <a:cs typeface="Calibri" panose="020F0502020204030204" pitchFamily="34" charset="0"/>
              </a:rPr>
              <a:t> et versions de travail.</a:t>
            </a:r>
          </a:p>
          <a:p>
            <a:pPr lvl="1">
              <a:buClr>
                <a:schemeClr val="accent5">
                  <a:lumMod val="75000"/>
                </a:schemeClr>
              </a:buClr>
              <a:buFont typeface="Wingdings" panose="05000000000000000000" pitchFamily="2" charset="2"/>
              <a:buChar char="Ø"/>
            </a:pPr>
            <a:r>
              <a:rPr lang="fr-FR" sz="6400" b="1" dirty="0">
                <a:latin typeface="Calibri" panose="020F0502020204030204" pitchFamily="34" charset="0"/>
                <a:cs typeface="Calibri" panose="020F0502020204030204" pitchFamily="34" charset="0"/>
              </a:rPr>
              <a:t>Une fonction bibliographique </a:t>
            </a:r>
            <a:r>
              <a:rPr lang="fr-FR" sz="6400" b="1" dirty="0" smtClean="0">
                <a:latin typeface="Calibri" panose="020F0502020204030204" pitchFamily="34" charset="0"/>
                <a:cs typeface="Calibri" panose="020F0502020204030204" pitchFamily="34" charset="0"/>
              </a:rPr>
              <a:t>:</a:t>
            </a:r>
            <a:endParaRPr lang="fr-FR" sz="6400" b="1" dirty="0">
              <a:latin typeface="Calibri" panose="020F0502020204030204" pitchFamily="34" charset="0"/>
              <a:cs typeface="Calibri" panose="020F0502020204030204" pitchFamily="34" charset="0"/>
            </a:endParaRPr>
          </a:p>
          <a:p>
            <a:pPr marL="82296" indent="0">
              <a:buNone/>
            </a:pPr>
            <a:r>
              <a:rPr lang="fr-FR" sz="6400" dirty="0">
                <a:latin typeface="Calibri" panose="020F0502020204030204" pitchFamily="34" charset="0"/>
                <a:cs typeface="Calibri" panose="020F0502020204030204" pitchFamily="34" charset="0"/>
              </a:rPr>
              <a:t>	</a:t>
            </a:r>
            <a:r>
              <a:rPr lang="fr-FR" sz="6400" dirty="0" smtClean="0">
                <a:latin typeface="Calibri" panose="020F0502020204030204" pitchFamily="34" charset="0"/>
                <a:cs typeface="Calibri" panose="020F0502020204030204" pitchFamily="34" charset="0"/>
              </a:rPr>
              <a:t>Le laboratoire </a:t>
            </a:r>
            <a:r>
              <a:rPr lang="fr-FR" sz="6400" dirty="0">
                <a:latin typeface="Calibri" panose="020F0502020204030204" pitchFamily="34" charset="0"/>
                <a:cs typeface="Calibri" panose="020F0502020204030204" pitchFamily="34" charset="0"/>
              </a:rPr>
              <a:t>peut diffuser sa bibliographie.</a:t>
            </a:r>
          </a:p>
          <a:p>
            <a:pPr marL="82296" indent="0">
              <a:buNone/>
            </a:pPr>
            <a:r>
              <a:rPr lang="fr-FR" sz="6400" dirty="0">
                <a:latin typeface="Calibri" panose="020F0502020204030204" pitchFamily="34" charset="0"/>
                <a:cs typeface="Calibri" panose="020F0502020204030204" pitchFamily="34" charset="0"/>
              </a:rPr>
              <a:t>	</a:t>
            </a:r>
            <a:r>
              <a:rPr lang="fr-FR" sz="6400" dirty="0" smtClean="0">
                <a:latin typeface="Calibri" panose="020F0502020204030204" pitchFamily="34" charset="0"/>
                <a:cs typeface="Calibri" panose="020F0502020204030204" pitchFamily="34" charset="0"/>
              </a:rPr>
              <a:t>Le chercheur </a:t>
            </a:r>
            <a:r>
              <a:rPr lang="fr-FR" sz="6400" dirty="0">
                <a:latin typeface="Calibri" panose="020F0502020204030204" pitchFamily="34" charset="0"/>
                <a:cs typeface="Calibri" panose="020F0502020204030204" pitchFamily="34" charset="0"/>
              </a:rPr>
              <a:t>peut alimenter son dossier d’évaluation.</a:t>
            </a:r>
          </a:p>
          <a:p>
            <a:pPr lvl="1">
              <a:spcAft>
                <a:spcPts val="300"/>
              </a:spcAft>
              <a:buClr>
                <a:schemeClr val="accent5">
                  <a:lumMod val="75000"/>
                </a:schemeClr>
              </a:buClr>
              <a:buFont typeface="Wingdings" panose="05000000000000000000" pitchFamily="2" charset="2"/>
              <a:buChar char="Ø"/>
            </a:pPr>
            <a:r>
              <a:rPr lang="fr-FR" sz="6400" b="1" dirty="0">
                <a:latin typeface="Calibri" panose="020F0502020204030204" pitchFamily="34" charset="0"/>
                <a:cs typeface="Calibri" panose="020F0502020204030204" pitchFamily="34" charset="0"/>
              </a:rPr>
              <a:t>Une fonction d’archive, </a:t>
            </a:r>
            <a:r>
              <a:rPr lang="fr-FR" sz="6400" dirty="0">
                <a:latin typeface="Calibri" panose="020F0502020204030204" pitchFamily="34" charset="0"/>
                <a:cs typeface="Calibri" panose="020F0502020204030204" pitchFamily="34" charset="0"/>
              </a:rPr>
              <a:t>notamment d’archive </a:t>
            </a:r>
            <a:r>
              <a:rPr lang="fr-FR" sz="6400" dirty="0" smtClean="0">
                <a:latin typeface="Calibri" panose="020F0502020204030204" pitchFamily="34" charset="0"/>
                <a:cs typeface="Calibri" panose="020F0502020204030204" pitchFamily="34" charset="0"/>
              </a:rPr>
              <a:t>institutionnelle.</a:t>
            </a:r>
          </a:p>
          <a:p>
            <a:pPr marL="137160" indent="0" algn="just">
              <a:buNone/>
            </a:pPr>
            <a:r>
              <a:rPr lang="fr-FR" sz="6400" b="1" dirty="0" smtClean="0">
                <a:solidFill>
                  <a:srgbClr val="FF0000"/>
                </a:solidFill>
                <a:latin typeface="Calibri" panose="020F0502020204030204" pitchFamily="34" charset="0"/>
                <a:cs typeface="Calibri" panose="020F0502020204030204" pitchFamily="34" charset="0"/>
              </a:rPr>
              <a:t>Rappel</a:t>
            </a:r>
            <a:r>
              <a:rPr lang="fr-FR" sz="6400" b="1" dirty="0">
                <a:solidFill>
                  <a:srgbClr val="FF0000"/>
                </a:solidFill>
                <a:latin typeface="Calibri" panose="020F0502020204030204" pitchFamily="34" charset="0"/>
                <a:cs typeface="Calibri" panose="020F0502020204030204" pitchFamily="34" charset="0"/>
              </a:rPr>
              <a:t> : obligation de dépôt dans une archive faite par la Commission européenne dans le cadre des projets H2020.</a:t>
            </a:r>
          </a:p>
          <a:p>
            <a:pPr algn="just"/>
            <a:endParaRPr lang="fr-FR" sz="4000" dirty="0">
              <a:latin typeface="Calibri" panose="020F0502020204030204" pitchFamily="34" charset="0"/>
              <a:cs typeface="Calibri" panose="020F0502020204030204" pitchFamily="34" charset="0"/>
            </a:endParaRPr>
          </a:p>
          <a:p>
            <a:pPr algn="just"/>
            <a:endParaRPr lang="fr-FR" sz="2500" dirty="0" smtClean="0">
              <a:latin typeface="Calibri" panose="020F0502020204030204" pitchFamily="34" charset="0"/>
              <a:cs typeface="Calibri" panose="020F0502020204030204" pitchFamily="34" charset="0"/>
            </a:endParaRPr>
          </a:p>
          <a:p>
            <a:pPr algn="just"/>
            <a:endParaRPr lang="fr-FR" dirty="0"/>
          </a:p>
          <a:p>
            <a:endParaRPr lang="fr-FR" dirty="0"/>
          </a:p>
        </p:txBody>
      </p:sp>
      <p:sp>
        <p:nvSpPr>
          <p:cNvPr id="6" name="Espace réservé du numéro de diapositive 5"/>
          <p:cNvSpPr>
            <a:spLocks noGrp="1"/>
          </p:cNvSpPr>
          <p:nvPr>
            <p:ph type="sldNum" sz="quarter" idx="12"/>
          </p:nvPr>
        </p:nvSpPr>
        <p:spPr/>
        <p:txBody>
          <a:bodyPr/>
          <a:lstStyle/>
          <a:p>
            <a:fld id="{12032DB1-6FAD-4A95-8891-529394E01D07}" type="slidenum">
              <a:rPr lang="fr-FR" smtClean="0"/>
              <a:t>4</a:t>
            </a:fld>
            <a:endParaRPr lang="fr-FR"/>
          </a:p>
        </p:txBody>
      </p:sp>
      <p:cxnSp>
        <p:nvCxnSpPr>
          <p:cNvPr id="5" name="Connecteur droit 4"/>
          <p:cNvCxnSpPr/>
          <p:nvPr/>
        </p:nvCxnSpPr>
        <p:spPr>
          <a:xfrm>
            <a:off x="1394243" y="764704"/>
            <a:ext cx="0" cy="3024336"/>
          </a:xfrm>
          <a:prstGeom prst="line">
            <a:avLst/>
          </a:prstGeom>
        </p:spPr>
        <p:style>
          <a:lnRef idx="2">
            <a:schemeClr val="accent5"/>
          </a:lnRef>
          <a:fillRef idx="0">
            <a:schemeClr val="accent5"/>
          </a:fillRef>
          <a:effectRef idx="1">
            <a:schemeClr val="accent5"/>
          </a:effectRef>
          <a:fontRef idx="minor">
            <a:schemeClr val="tx1"/>
          </a:fontRef>
        </p:style>
      </p:cxnSp>
      <p:sp>
        <p:nvSpPr>
          <p:cNvPr id="7" name="Organigramme : Connecteur 6"/>
          <p:cNvSpPr/>
          <p:nvPr/>
        </p:nvSpPr>
        <p:spPr>
          <a:xfrm>
            <a:off x="1322235" y="1055269"/>
            <a:ext cx="144016" cy="144016"/>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8" name="Organigramme : Connecteur 7"/>
          <p:cNvSpPr/>
          <p:nvPr/>
        </p:nvSpPr>
        <p:spPr>
          <a:xfrm>
            <a:off x="1326669" y="2108446"/>
            <a:ext cx="144016" cy="144016"/>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9" name="Organigramme : Connecteur 8"/>
          <p:cNvSpPr/>
          <p:nvPr/>
        </p:nvSpPr>
        <p:spPr>
          <a:xfrm>
            <a:off x="1322235" y="3429000"/>
            <a:ext cx="144016" cy="144016"/>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6" name="ZoneTexte 15"/>
          <p:cNvSpPr txBox="1"/>
          <p:nvPr/>
        </p:nvSpPr>
        <p:spPr>
          <a:xfrm>
            <a:off x="1619672" y="980728"/>
            <a:ext cx="7200800" cy="2893100"/>
          </a:xfrm>
          <a:prstGeom prst="rect">
            <a:avLst/>
          </a:prstGeom>
          <a:noFill/>
        </p:spPr>
        <p:txBody>
          <a:bodyPr wrap="square" rtlCol="0">
            <a:spAutoFit/>
          </a:bodyPr>
          <a:lstStyle/>
          <a:p>
            <a:pPr algn="just"/>
            <a:r>
              <a:rPr lang="fr-FR" sz="1400" dirty="0">
                <a:latin typeface="Calibri" panose="020F0502020204030204" pitchFamily="34" charset="0"/>
                <a:cs typeface="Calibri" panose="020F0502020204030204" pitchFamily="34" charset="0"/>
              </a:rPr>
              <a:t>02/04/2013 :  Signature à l’Académie des Sciences de la « Convention de partenariat en faveur des </a:t>
            </a:r>
            <a:r>
              <a:rPr lang="fr-FR" sz="1400" b="1" dirty="0">
                <a:latin typeface="Calibri" panose="020F0502020204030204" pitchFamily="34" charset="0"/>
                <a:cs typeface="Calibri" panose="020F0502020204030204" pitchFamily="34" charset="0"/>
              </a:rPr>
              <a:t>archives ouvertes </a:t>
            </a:r>
            <a:r>
              <a:rPr lang="fr-FR" sz="1400" dirty="0">
                <a:latin typeface="Calibri" panose="020F0502020204030204" pitchFamily="34" charset="0"/>
                <a:cs typeface="Calibri" panose="020F0502020204030204" pitchFamily="34" charset="0"/>
              </a:rPr>
              <a:t>et de la plateforme mutualisée HAL  ».</a:t>
            </a:r>
          </a:p>
          <a:p>
            <a:pPr algn="just"/>
            <a:r>
              <a:rPr lang="fr-FR" sz="1400" b="1" dirty="0">
                <a:latin typeface="Calibri" panose="020F0502020204030204" pitchFamily="34" charset="0"/>
                <a:cs typeface="Calibri" panose="020F0502020204030204" pitchFamily="34" charset="0"/>
              </a:rPr>
              <a:t>HAL</a:t>
            </a:r>
            <a:r>
              <a:rPr lang="fr-FR" sz="1400" dirty="0">
                <a:latin typeface="Calibri" panose="020F0502020204030204" pitchFamily="34" charset="0"/>
                <a:cs typeface="Calibri" panose="020F0502020204030204" pitchFamily="34" charset="0"/>
              </a:rPr>
              <a:t> = une archive ouverte et une infrastructure nationale mutualisée hébergeant des archives institutionnelles.</a:t>
            </a:r>
          </a:p>
          <a:p>
            <a:pPr algn="just"/>
            <a:endParaRPr lang="fr-FR" sz="1400" dirty="0">
              <a:latin typeface="Calibri" panose="020F0502020204030204" pitchFamily="34" charset="0"/>
              <a:cs typeface="Calibri" panose="020F0502020204030204" pitchFamily="34" charset="0"/>
            </a:endParaRPr>
          </a:p>
          <a:p>
            <a:pPr algn="just"/>
            <a:r>
              <a:rPr lang="fr-FR" sz="1400" b="1" dirty="0">
                <a:latin typeface="Calibri" panose="020F0502020204030204" pitchFamily="34" charset="0"/>
                <a:cs typeface="Calibri" panose="020F0502020204030204" pitchFamily="34" charset="0"/>
              </a:rPr>
              <a:t>Archive ouverte </a:t>
            </a:r>
            <a:r>
              <a:rPr lang="fr-FR" sz="1400" dirty="0">
                <a:latin typeface="Calibri" panose="020F0502020204030204" pitchFamily="34" charset="0"/>
                <a:cs typeface="Calibri" panose="020F0502020204030204" pitchFamily="34" charset="0"/>
              </a:rPr>
              <a:t>: un site où les documents sont en libre accès. Les archives ouvertes suivent le protocole OAI-PMH, ce qui permet aux moteurs de recherche spécialisés dans le moissonnage des serveurs d’archives ouvertes d’interroger simultanément tous les entrepôts par une même requête.</a:t>
            </a:r>
          </a:p>
          <a:p>
            <a:pPr lvl="1" algn="just"/>
            <a:r>
              <a:rPr lang="fr-FR" sz="1400" b="1" dirty="0">
                <a:solidFill>
                  <a:srgbClr val="FF0000"/>
                </a:solidFill>
                <a:latin typeface="Calibri" panose="020F0502020204030204" pitchFamily="34" charset="0"/>
                <a:cs typeface="Calibri" panose="020F0502020204030204" pitchFamily="34" charset="0"/>
              </a:rPr>
              <a:t> Exemple </a:t>
            </a:r>
            <a:r>
              <a:rPr lang="fr-FR" sz="1400" dirty="0">
                <a:latin typeface="Calibri" panose="020F0502020204030204" pitchFamily="34" charset="0"/>
                <a:cs typeface="Calibri" panose="020F0502020204030204" pitchFamily="34" charset="0"/>
              </a:rPr>
              <a:t>: moissonnage de HAL par Virtuose Plus, catalogue de la bibliothèque de </a:t>
            </a:r>
            <a:r>
              <a:rPr lang="fr-FR" sz="1400" dirty="0" smtClean="0">
                <a:latin typeface="Calibri" panose="020F0502020204030204" pitchFamily="34" charset="0"/>
                <a:cs typeface="Calibri" panose="020F0502020204030204" pitchFamily="34" charset="0"/>
              </a:rPr>
              <a:t>Paris 3.</a:t>
            </a:r>
          </a:p>
          <a:p>
            <a:pPr lvl="1" algn="just"/>
            <a:endParaRPr lang="fr-FR" sz="1400" dirty="0">
              <a:latin typeface="Calibri" panose="020F0502020204030204" pitchFamily="34" charset="0"/>
              <a:cs typeface="Calibri" panose="020F0502020204030204" pitchFamily="34" charset="0"/>
            </a:endParaRPr>
          </a:p>
          <a:p>
            <a:r>
              <a:rPr lang="fr-FR" sz="1400" b="1" dirty="0">
                <a:latin typeface="Calibri" panose="020F0502020204030204" pitchFamily="34" charset="0"/>
                <a:cs typeface="Calibri" panose="020F0502020204030204" pitchFamily="34" charset="0"/>
              </a:rPr>
              <a:t>Archivage pérenne de HAL </a:t>
            </a:r>
            <a:r>
              <a:rPr lang="fr-FR" sz="1400" dirty="0">
                <a:latin typeface="Calibri" panose="020F0502020204030204" pitchFamily="34" charset="0"/>
                <a:cs typeface="Calibri" panose="020F0502020204030204" pitchFamily="34" charset="0"/>
              </a:rPr>
              <a:t>mis en œuvre par le CINES.</a:t>
            </a:r>
          </a:p>
          <a:p>
            <a:endParaRPr lang="fr-FR" sz="1400" dirty="0"/>
          </a:p>
        </p:txBody>
      </p:sp>
    </p:spTree>
    <p:extLst>
      <p:ext uri="{BB962C8B-B14F-4D97-AF65-F5344CB8AC3E}">
        <p14:creationId xmlns:p14="http://schemas.microsoft.com/office/powerpoint/2010/main" val="3029341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420888"/>
            <a:ext cx="7740352" cy="2787879"/>
          </a:xfrm>
          <a:prstGeom prst="rect">
            <a:avLst/>
          </a:prstGeom>
          <a:ln>
            <a:solidFill>
              <a:schemeClr val="tx1"/>
            </a:solidFill>
          </a:ln>
        </p:spPr>
      </p:pic>
      <p:sp>
        <p:nvSpPr>
          <p:cNvPr id="5" name="ZoneTexte 4"/>
          <p:cNvSpPr txBox="1"/>
          <p:nvPr/>
        </p:nvSpPr>
        <p:spPr>
          <a:xfrm>
            <a:off x="1187624" y="332656"/>
            <a:ext cx="7740352" cy="1708160"/>
          </a:xfrm>
          <a:prstGeom prst="rect">
            <a:avLst/>
          </a:prstGeom>
          <a:noFill/>
        </p:spPr>
        <p:txBody>
          <a:bodyPr wrap="square" rtlCol="0">
            <a:spAutoFit/>
          </a:bodyPr>
          <a:lstStyle/>
          <a:p>
            <a:r>
              <a:rPr lang="fr-FR" sz="1500" dirty="0" smtClean="0">
                <a:latin typeface="Calibri" panose="020F0502020204030204" pitchFamily="34" charset="0"/>
              </a:rPr>
              <a:t>Parallèlement, vous recevrez un mail du CCSD (à l’adresse associée à votre compte) confirmant que votre dépôt est en phase de vérification.</a:t>
            </a:r>
          </a:p>
          <a:p>
            <a:endParaRPr lang="fr-FR" sz="1500" dirty="0">
              <a:latin typeface="Calibri" panose="020F0502020204030204" pitchFamily="34" charset="0"/>
            </a:endParaRPr>
          </a:p>
          <a:p>
            <a:r>
              <a:rPr lang="fr-FR" sz="1500" dirty="0" smtClean="0">
                <a:latin typeface="Calibri" panose="020F0502020204030204" pitchFamily="34" charset="0"/>
              </a:rPr>
              <a:t>Sous quelques jours, vous recevrez un autre mail indiquant : </a:t>
            </a:r>
          </a:p>
          <a:p>
            <a:pPr marL="285750" indent="-285750">
              <a:buFontTx/>
              <a:buChar char="-"/>
            </a:pPr>
            <a:r>
              <a:rPr lang="fr-FR" sz="1500" dirty="0" smtClean="0">
                <a:latin typeface="Calibri" panose="020F0502020204030204" pitchFamily="34" charset="0"/>
              </a:rPr>
              <a:t>soit que le dépôt est accepté (votre document sera alors en ligne et visible) ;</a:t>
            </a:r>
          </a:p>
          <a:p>
            <a:pPr marL="285750" indent="-285750">
              <a:buFontTx/>
              <a:buChar char="-"/>
            </a:pPr>
            <a:r>
              <a:rPr lang="fr-FR" sz="1500" dirty="0" smtClean="0">
                <a:latin typeface="Calibri" panose="020F0502020204030204" pitchFamily="34" charset="0"/>
              </a:rPr>
              <a:t>Soit qu’il n’a pas été validé avec la raison de cette non validation. Il vous sera alors possible de corriger ce qui n’allait pas pour soumettre à nouveau votre document à validation. </a:t>
            </a:r>
            <a:endParaRPr lang="fr-FR" sz="1500" dirty="0">
              <a:latin typeface="Calibri" panose="020F0502020204030204" pitchFamily="34" charset="0"/>
            </a:endParaRPr>
          </a:p>
        </p:txBody>
      </p:sp>
      <p:sp>
        <p:nvSpPr>
          <p:cNvPr id="6" name="Rectangle 5"/>
          <p:cNvSpPr/>
          <p:nvPr/>
        </p:nvSpPr>
        <p:spPr>
          <a:xfrm>
            <a:off x="1691680" y="3692467"/>
            <a:ext cx="432048" cy="122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12032DB1-6FAD-4A95-8891-529394E01D07}" type="slidenum">
              <a:rPr lang="fr-FR" smtClean="0"/>
              <a:t>40</a:t>
            </a:fld>
            <a:endParaRPr lang="fr-FR"/>
          </a:p>
        </p:txBody>
      </p:sp>
    </p:spTree>
    <p:extLst>
      <p:ext uri="{BB962C8B-B14F-4D97-AF65-F5344CB8AC3E}">
        <p14:creationId xmlns:p14="http://schemas.microsoft.com/office/powerpoint/2010/main" val="1370486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6368" y="188640"/>
            <a:ext cx="7930128" cy="648072"/>
          </a:xfrm>
          <a:solidFill>
            <a:srgbClr val="FBF6E9"/>
          </a:solidFill>
          <a:ln>
            <a:solidFill>
              <a:schemeClr val="accent5">
                <a:lumMod val="75000"/>
              </a:schemeClr>
            </a:solidFill>
          </a:ln>
        </p:spPr>
        <p:txBody>
          <a:bodyPr>
            <a:noAutofit/>
          </a:bodyPr>
          <a:lstStyle/>
          <a:p>
            <a:pPr algn="ctr"/>
            <a:r>
              <a:rPr lang="fr-FR" sz="4000" b="1" dirty="0" smtClean="0">
                <a:latin typeface="Calibri" pitchFamily="34" charset="0"/>
              </a:rPr>
              <a:t>MODIFICATION DU DEPOT</a:t>
            </a:r>
            <a:endParaRPr lang="fr-FR" sz="4000" b="1" dirty="0">
              <a:latin typeface="Calibri" pitchFamily="34" charset="0"/>
            </a:endParaRPr>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41</a:t>
            </a:fld>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4664" y="1340768"/>
            <a:ext cx="7499350" cy="504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égende encadrée avec une bordure 2 5"/>
          <p:cNvSpPr/>
          <p:nvPr/>
        </p:nvSpPr>
        <p:spPr>
          <a:xfrm>
            <a:off x="7236296" y="2636912"/>
            <a:ext cx="1656184" cy="504056"/>
          </a:xfrm>
          <a:prstGeom prst="accentBorderCallout2">
            <a:avLst>
              <a:gd name="adj1" fmla="val 11191"/>
              <a:gd name="adj2" fmla="val 133"/>
              <a:gd name="adj3" fmla="val 18750"/>
              <a:gd name="adj4" fmla="val -16667"/>
              <a:gd name="adj5" fmla="val 19906"/>
              <a:gd name="adj6" fmla="val -117293"/>
            </a:avLst>
          </a:prstGeom>
          <a:solidFill>
            <a:srgbClr val="FBF6E9"/>
          </a:solidFill>
          <a:ln>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Calibri" pitchFamily="34" charset="0"/>
              </a:rPr>
              <a:t>1) Mon espace </a:t>
            </a:r>
            <a:r>
              <a:rPr lang="fr-FR" dirty="0" smtClean="0">
                <a:solidFill>
                  <a:schemeClr val="tx1"/>
                </a:solidFill>
                <a:latin typeface="Calibri" pitchFamily="34" charset="0"/>
                <a:sym typeface="Wingdings" panose="05000000000000000000" pitchFamily="2" charset="2"/>
              </a:rPr>
              <a:t> Mes dépôts</a:t>
            </a:r>
            <a:endParaRPr lang="fr-FR" dirty="0">
              <a:latin typeface="Calibri" pitchFamily="34" charset="0"/>
            </a:endParaRPr>
          </a:p>
        </p:txBody>
      </p:sp>
      <p:sp>
        <p:nvSpPr>
          <p:cNvPr id="7" name="Légende encadrée avec une bordure 2 6"/>
          <p:cNvSpPr/>
          <p:nvPr/>
        </p:nvSpPr>
        <p:spPr>
          <a:xfrm>
            <a:off x="5400092" y="4218631"/>
            <a:ext cx="3492388" cy="1152240"/>
          </a:xfrm>
          <a:prstGeom prst="accentBorderCallout2">
            <a:avLst>
              <a:gd name="adj1" fmla="val 14782"/>
              <a:gd name="adj2" fmla="val -517"/>
              <a:gd name="adj3" fmla="val 18750"/>
              <a:gd name="adj4" fmla="val -16667"/>
              <a:gd name="adj5" fmla="val -12809"/>
              <a:gd name="adj6" fmla="val -35360"/>
            </a:avLst>
          </a:prstGeom>
          <a:solidFill>
            <a:srgbClr val="FBF6E9"/>
          </a:solidFill>
          <a:ln>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Calibri" pitchFamily="34" charset="0"/>
              </a:rPr>
              <a:t>2) Sélectionner le document souhaité ou Entrer login et mot de passe reçus pour le document recherché</a:t>
            </a:r>
            <a:endParaRPr lang="fr-FR" dirty="0">
              <a:latin typeface="Calibri" pitchFamily="34" charset="0"/>
            </a:endParaRPr>
          </a:p>
        </p:txBody>
      </p:sp>
      <p:sp>
        <p:nvSpPr>
          <p:cNvPr id="9" name="Légende encadrée avec une bordure 2 8"/>
          <p:cNvSpPr/>
          <p:nvPr/>
        </p:nvSpPr>
        <p:spPr>
          <a:xfrm flipH="1">
            <a:off x="395536" y="5370871"/>
            <a:ext cx="3024336" cy="1298489"/>
          </a:xfrm>
          <a:prstGeom prst="accentBorderCallout2">
            <a:avLst>
              <a:gd name="adj1" fmla="val -1385"/>
              <a:gd name="adj2" fmla="val -184"/>
              <a:gd name="adj3" fmla="val 628"/>
              <a:gd name="adj4" fmla="val 51615"/>
              <a:gd name="adj5" fmla="val -86744"/>
              <a:gd name="adj6" fmla="val 24026"/>
            </a:avLst>
          </a:prstGeom>
          <a:solidFill>
            <a:srgbClr val="FBF6E9"/>
          </a:solidFill>
          <a:ln>
            <a:solidFill>
              <a:schemeClr val="accent5">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smtClean="0">
                <a:solidFill>
                  <a:schemeClr val="tx1"/>
                </a:solidFill>
                <a:latin typeface="Calibri" pitchFamily="34" charset="0"/>
              </a:rPr>
              <a:t>3) Sélection de l’action : Voir ou modifier les métadonnées. Déposer une nouvelle version du document</a:t>
            </a:r>
          </a:p>
        </p:txBody>
      </p:sp>
    </p:spTree>
    <p:extLst>
      <p:ext uri="{BB962C8B-B14F-4D97-AF65-F5344CB8AC3E}">
        <p14:creationId xmlns:p14="http://schemas.microsoft.com/office/powerpoint/2010/main" val="1640564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483768" y="1988840"/>
            <a:ext cx="6400800" cy="2286000"/>
          </a:xfrm>
        </p:spPr>
        <p:txBody>
          <a:bodyPr/>
          <a:lstStyle/>
          <a:p>
            <a:pPr algn="ctr"/>
            <a:r>
              <a:rPr lang="fr-FR" dirty="0" smtClean="0"/>
              <a:t>HAL : </a:t>
            </a:r>
            <a:br>
              <a:rPr lang="fr-FR" dirty="0" smtClean="0"/>
            </a:br>
            <a:r>
              <a:rPr lang="fr-FR" dirty="0" smtClean="0"/>
              <a:t>D’ABORD UN </a:t>
            </a:r>
            <a:r>
              <a:rPr lang="fr-FR" strike="sngStrike" dirty="0" smtClean="0"/>
              <a:t>Idéal</a:t>
            </a:r>
            <a:r>
              <a:rPr lang="fr-FR" dirty="0" smtClean="0"/>
              <a:t> IDHAL </a:t>
            </a:r>
            <a:endParaRPr lang="fr-FR" dirty="0"/>
          </a:p>
        </p:txBody>
      </p:sp>
      <p:sp>
        <p:nvSpPr>
          <p:cNvPr id="4" name="Espace réservé du numéro de diapositive 3"/>
          <p:cNvSpPr>
            <a:spLocks noGrp="1"/>
          </p:cNvSpPr>
          <p:nvPr>
            <p:ph type="sldNum" sz="quarter" idx="12"/>
          </p:nvPr>
        </p:nvSpPr>
        <p:spPr/>
        <p:txBody>
          <a:bodyPr/>
          <a:lstStyle/>
          <a:p>
            <a:fld id="{12032DB1-6FAD-4A95-8891-529394E01D07}" type="slidenum">
              <a:rPr lang="fr-FR" smtClean="0"/>
              <a:t>42</a:t>
            </a:fld>
            <a:endParaRPr lang="fr-FR"/>
          </a:p>
        </p:txBody>
      </p:sp>
    </p:spTree>
    <p:extLst>
      <p:ext uri="{BB962C8B-B14F-4D97-AF65-F5344CB8AC3E}">
        <p14:creationId xmlns:p14="http://schemas.microsoft.com/office/powerpoint/2010/main" val="26415323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2032DB1-6FAD-4A95-8891-529394E01D07}" type="slidenum">
              <a:rPr lang="fr-FR" smtClean="0"/>
              <a:t>43</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257" y="1628800"/>
            <a:ext cx="7848508" cy="4905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ZoneTexte 6"/>
          <p:cNvSpPr txBox="1"/>
          <p:nvPr/>
        </p:nvSpPr>
        <p:spPr>
          <a:xfrm>
            <a:off x="107505" y="116632"/>
            <a:ext cx="8856984" cy="954107"/>
          </a:xfrm>
          <a:prstGeom prst="rect">
            <a:avLst/>
          </a:prstGeom>
          <a:solidFill>
            <a:srgbClr val="FBF6E9"/>
          </a:solidFill>
          <a:ln>
            <a:solidFill>
              <a:schemeClr val="accent5">
                <a:lumMod val="75000"/>
              </a:schemeClr>
            </a:solidFill>
          </a:ln>
        </p:spPr>
        <p:txBody>
          <a:bodyPr wrap="square" rtlCol="0">
            <a:spAutoFit/>
          </a:bodyPr>
          <a:lstStyle/>
          <a:p>
            <a:pPr algn="ctr"/>
            <a:r>
              <a:rPr lang="fr-FR" sz="2800" b="1" dirty="0" smtClean="0">
                <a:solidFill>
                  <a:srgbClr val="C00000"/>
                </a:solidFill>
                <a:latin typeface="Calibri" pitchFamily="34" charset="0"/>
              </a:rPr>
              <a:t>Mon IdHAL : création possible si des dépôts ont déjà été réalisés </a:t>
            </a:r>
            <a:endParaRPr lang="fr-FR" sz="2800" b="1" dirty="0">
              <a:solidFill>
                <a:srgbClr val="C00000"/>
              </a:solidFill>
              <a:latin typeface="Calibri" panose="020F0502020204030204" pitchFamily="34" charset="0"/>
            </a:endParaRPr>
          </a:p>
        </p:txBody>
      </p:sp>
      <p:sp>
        <p:nvSpPr>
          <p:cNvPr id="8" name="ZoneTexte 7"/>
          <p:cNvSpPr txBox="1"/>
          <p:nvPr/>
        </p:nvSpPr>
        <p:spPr>
          <a:xfrm>
            <a:off x="2620233" y="1104505"/>
            <a:ext cx="4834978" cy="369332"/>
          </a:xfrm>
          <a:prstGeom prst="rect">
            <a:avLst/>
          </a:prstGeom>
          <a:solidFill>
            <a:srgbClr val="FBF6E9"/>
          </a:solidFill>
          <a:ln>
            <a:solidFill>
              <a:schemeClr val="accent5">
                <a:lumMod val="75000"/>
              </a:schemeClr>
            </a:solidFill>
          </a:ln>
        </p:spPr>
        <p:txBody>
          <a:bodyPr wrap="none" rtlCol="0">
            <a:spAutoFit/>
          </a:bodyPr>
          <a:lstStyle/>
          <a:p>
            <a:r>
              <a:rPr lang="fr-FR" b="1" dirty="0" smtClean="0">
                <a:solidFill>
                  <a:srgbClr val="00B050"/>
                </a:solidFill>
              </a:rPr>
              <a:t>Allez sur « Mon espace » </a:t>
            </a:r>
            <a:r>
              <a:rPr lang="fr-FR" b="1" dirty="0" smtClean="0">
                <a:solidFill>
                  <a:srgbClr val="00B050"/>
                </a:solidFill>
                <a:sym typeface="Wingdings" panose="05000000000000000000" pitchFamily="2" charset="2"/>
              </a:rPr>
              <a:t> </a:t>
            </a:r>
            <a:r>
              <a:rPr lang="fr-FR" b="1" dirty="0">
                <a:solidFill>
                  <a:srgbClr val="00B050"/>
                </a:solidFill>
              </a:rPr>
              <a:t> « </a:t>
            </a:r>
            <a:r>
              <a:rPr lang="fr-FR" b="1" dirty="0" smtClean="0">
                <a:solidFill>
                  <a:srgbClr val="00B050"/>
                </a:solidFill>
                <a:sym typeface="Wingdings" panose="05000000000000000000" pitchFamily="2" charset="2"/>
              </a:rPr>
              <a:t>Mon profil »</a:t>
            </a:r>
            <a:endParaRPr lang="fr-FR" b="1" dirty="0">
              <a:solidFill>
                <a:srgbClr val="00B050"/>
              </a:solidFill>
            </a:endParaRPr>
          </a:p>
        </p:txBody>
      </p:sp>
    </p:spTree>
    <p:extLst>
      <p:ext uri="{BB962C8B-B14F-4D97-AF65-F5344CB8AC3E}">
        <p14:creationId xmlns:p14="http://schemas.microsoft.com/office/powerpoint/2010/main" val="3535195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2032DB1-6FAD-4A95-8891-529394E01D07}" type="slidenum">
              <a:rPr lang="fr-FR" smtClean="0"/>
              <a:t>44</a:t>
            </a:fld>
            <a:endParaRPr lang="fr-FR"/>
          </a:p>
        </p:txBody>
      </p:sp>
      <p:sp>
        <p:nvSpPr>
          <p:cNvPr id="6" name="ZoneTexte 5"/>
          <p:cNvSpPr txBox="1"/>
          <p:nvPr/>
        </p:nvSpPr>
        <p:spPr>
          <a:xfrm>
            <a:off x="227192" y="116632"/>
            <a:ext cx="8672195" cy="1077218"/>
          </a:xfrm>
          <a:prstGeom prst="rect">
            <a:avLst/>
          </a:prstGeom>
          <a:solidFill>
            <a:srgbClr val="FBF6E9"/>
          </a:solidFill>
          <a:ln>
            <a:solidFill>
              <a:schemeClr val="accent5">
                <a:lumMod val="75000"/>
              </a:schemeClr>
            </a:solidFill>
          </a:ln>
        </p:spPr>
        <p:txBody>
          <a:bodyPr wrap="square" rtlCol="0">
            <a:spAutoFit/>
          </a:bodyPr>
          <a:lstStyle/>
          <a:p>
            <a:pPr algn="ctr"/>
            <a:r>
              <a:rPr lang="fr-FR" sz="3200" b="1" dirty="0" smtClean="0">
                <a:solidFill>
                  <a:schemeClr val="accent5">
                    <a:lumMod val="75000"/>
                  </a:schemeClr>
                </a:solidFill>
                <a:effectLst>
                  <a:outerShdw blurRad="38100" dist="38100" dir="2700000" algn="tl">
                    <a:srgbClr val="000000">
                      <a:alpha val="43137"/>
                    </a:srgbClr>
                  </a:outerShdw>
                </a:effectLst>
                <a:latin typeface="Calibri" pitchFamily="34" charset="0"/>
              </a:rPr>
              <a:t>Mon IdHAL : création possible si des dépôts ont déjà été réalisés </a:t>
            </a:r>
            <a:endParaRPr lang="fr-FR"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48" y="1302068"/>
            <a:ext cx="8372684" cy="5232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347864" y="3284984"/>
            <a:ext cx="1277888" cy="36004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716016" y="3275692"/>
            <a:ext cx="3764172" cy="369332"/>
          </a:xfrm>
          <a:prstGeom prst="rect">
            <a:avLst/>
          </a:prstGeom>
          <a:solidFill>
            <a:schemeClr val="bg1"/>
          </a:solidFill>
          <a:ln>
            <a:solidFill>
              <a:srgbClr val="FF0000"/>
            </a:solidFill>
          </a:ln>
        </p:spPr>
        <p:txBody>
          <a:bodyPr wrap="none" rtlCol="0">
            <a:spAutoFit/>
          </a:bodyPr>
          <a:lstStyle/>
          <a:p>
            <a:r>
              <a:rPr lang="fr-FR" b="1" dirty="0" smtClean="0">
                <a:solidFill>
                  <a:srgbClr val="FF0000"/>
                </a:solidFill>
              </a:rPr>
              <a:t>Lien de configuration de l’IDHAL</a:t>
            </a:r>
            <a:endParaRPr lang="fr-FR" b="1" dirty="0">
              <a:solidFill>
                <a:srgbClr val="FF0000"/>
              </a:solidFill>
            </a:endParaRPr>
          </a:p>
        </p:txBody>
      </p:sp>
    </p:spTree>
    <p:extLst>
      <p:ext uri="{BB962C8B-B14F-4D97-AF65-F5344CB8AC3E}">
        <p14:creationId xmlns:p14="http://schemas.microsoft.com/office/powerpoint/2010/main" val="2199700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2032DB1-6FAD-4A95-8891-529394E01D07}" type="slidenum">
              <a:rPr lang="fr-FR" smtClean="0"/>
              <a:t>45</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26066"/>
            <a:ext cx="7765978" cy="52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3419872" y="1556792"/>
            <a:ext cx="5353710" cy="646331"/>
          </a:xfrm>
          <a:prstGeom prst="rect">
            <a:avLst/>
          </a:prstGeom>
          <a:solidFill>
            <a:srgbClr val="FF0000">
              <a:alpha val="14000"/>
            </a:srgbClr>
          </a:solidFill>
          <a:ln>
            <a:solidFill>
              <a:schemeClr val="accent1">
                <a:shade val="50000"/>
              </a:schemeClr>
            </a:solidFill>
          </a:ln>
        </p:spPr>
        <p:txBody>
          <a:bodyPr wrap="none" rtlCol="0">
            <a:spAutoFit/>
          </a:bodyPr>
          <a:lstStyle/>
          <a:p>
            <a:pPr algn="just"/>
            <a:r>
              <a:rPr lang="fr-FR" b="1" dirty="0" err="1" smtClean="0">
                <a:solidFill>
                  <a:srgbClr val="FF0000"/>
                </a:solidFill>
                <a:latin typeface="Calibri" pitchFamily="34" charset="0"/>
                <a:sym typeface="Wingdings" panose="05000000000000000000" pitchFamily="2" charset="2"/>
              </a:rPr>
              <a:t>IdHAL</a:t>
            </a:r>
            <a:r>
              <a:rPr lang="fr-FR" dirty="0" smtClean="0">
                <a:latin typeface="Calibri" pitchFamily="34" charset="0"/>
                <a:sym typeface="Wingdings" panose="05000000000000000000" pitchFamily="2" charset="2"/>
              </a:rPr>
              <a:t> Champs obligatoire, par défaut prénom-nom</a:t>
            </a:r>
          </a:p>
          <a:p>
            <a:pPr algn="just"/>
            <a:r>
              <a:rPr lang="fr-FR" dirty="0" smtClean="0">
                <a:latin typeface="Calibri" pitchFamily="34" charset="0"/>
                <a:sym typeface="Wingdings" panose="05000000000000000000" pitchFamily="2" charset="2"/>
              </a:rPr>
              <a:t>Nécessaire pour obtenir un CV / Liste bibliographique</a:t>
            </a:r>
            <a:endParaRPr lang="fr-FR" dirty="0">
              <a:latin typeface="Calibri" pitchFamily="34" charset="0"/>
            </a:endParaRPr>
          </a:p>
        </p:txBody>
      </p:sp>
      <p:sp>
        <p:nvSpPr>
          <p:cNvPr id="6" name="ZoneTexte 5"/>
          <p:cNvSpPr txBox="1"/>
          <p:nvPr/>
        </p:nvSpPr>
        <p:spPr>
          <a:xfrm>
            <a:off x="2627784" y="5661248"/>
            <a:ext cx="5273560" cy="646331"/>
          </a:xfrm>
          <a:prstGeom prst="rect">
            <a:avLst/>
          </a:prstGeom>
          <a:solidFill>
            <a:srgbClr val="FF0000">
              <a:alpha val="19000"/>
            </a:srgbClr>
          </a:solidFill>
          <a:ln>
            <a:solidFill>
              <a:schemeClr val="accent1">
                <a:shade val="50000"/>
              </a:schemeClr>
            </a:solidFill>
          </a:ln>
        </p:spPr>
        <p:txBody>
          <a:bodyPr wrap="none" rtlCol="0">
            <a:spAutoFit/>
          </a:bodyPr>
          <a:lstStyle/>
          <a:p>
            <a:r>
              <a:rPr lang="fr-FR" dirty="0" smtClean="0">
                <a:latin typeface="Calibri" pitchFamily="34" charset="0"/>
              </a:rPr>
              <a:t>Formes auteurs associées à votre IdHAL  </a:t>
            </a:r>
          </a:p>
          <a:p>
            <a:r>
              <a:rPr lang="fr-FR" dirty="0" smtClean="0">
                <a:latin typeface="Calibri" pitchFamily="34" charset="0"/>
              </a:rPr>
              <a:t>cliquez sur + pour ajouter une forme auteur à l’</a:t>
            </a:r>
            <a:r>
              <a:rPr lang="fr-FR" dirty="0" err="1" smtClean="0">
                <a:latin typeface="Calibri" pitchFamily="34" charset="0"/>
              </a:rPr>
              <a:t>IdHAL</a:t>
            </a:r>
            <a:endParaRPr lang="fr-FR" dirty="0">
              <a:latin typeface="Calibri" pitchFamily="34" charset="0"/>
            </a:endParaRPr>
          </a:p>
        </p:txBody>
      </p:sp>
      <p:sp>
        <p:nvSpPr>
          <p:cNvPr id="8" name="Rectangle 7"/>
          <p:cNvSpPr/>
          <p:nvPr/>
        </p:nvSpPr>
        <p:spPr>
          <a:xfrm>
            <a:off x="1195033" y="2166258"/>
            <a:ext cx="928695" cy="288032"/>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140555" y="4665636"/>
            <a:ext cx="3672408" cy="347539"/>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95034" y="2492896"/>
            <a:ext cx="1720782" cy="1656184"/>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23527" y="116632"/>
            <a:ext cx="8558067" cy="1077218"/>
          </a:xfrm>
          <a:prstGeom prst="rect">
            <a:avLst/>
          </a:prstGeom>
          <a:solidFill>
            <a:srgbClr val="FBF6E9"/>
          </a:solidFill>
          <a:ln>
            <a:solidFill>
              <a:schemeClr val="accent5">
                <a:lumMod val="75000"/>
              </a:schemeClr>
            </a:solidFill>
          </a:ln>
        </p:spPr>
        <p:txBody>
          <a:bodyPr wrap="square" rtlCol="0">
            <a:spAutoFit/>
          </a:bodyPr>
          <a:lstStyle/>
          <a:p>
            <a:r>
              <a:rPr lang="fr-FR" sz="3200" b="1" dirty="0" smtClean="0">
                <a:solidFill>
                  <a:schemeClr val="accent5">
                    <a:lumMod val="75000"/>
                  </a:schemeClr>
                </a:solidFill>
                <a:effectLst>
                  <a:outerShdw blurRad="38100" dist="38100" dir="2700000" algn="tl">
                    <a:srgbClr val="000000">
                      <a:alpha val="43137"/>
                    </a:srgbClr>
                  </a:outerShdw>
                </a:effectLst>
                <a:latin typeface="Calibri" pitchFamily="34" charset="0"/>
              </a:rPr>
              <a:t>Mon IdHAL : création possible si des dépôts ont déjà été réalisés </a:t>
            </a:r>
            <a:endParaRPr lang="fr-FR" sz="3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1195034" y="1326066"/>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0530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2032DB1-6FAD-4A95-8891-529394E01D07}" type="slidenum">
              <a:rPr lang="fr-FR" smtClean="0"/>
              <a:t>46</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11" y="1494694"/>
            <a:ext cx="8195488" cy="512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003782" y="3875764"/>
            <a:ext cx="1277888" cy="36004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436096" y="3866472"/>
            <a:ext cx="3135795" cy="369332"/>
          </a:xfrm>
          <a:prstGeom prst="rect">
            <a:avLst/>
          </a:prstGeom>
          <a:solidFill>
            <a:schemeClr val="bg1"/>
          </a:solidFill>
        </p:spPr>
        <p:txBody>
          <a:bodyPr wrap="none" rtlCol="0">
            <a:spAutoFit/>
          </a:bodyPr>
          <a:lstStyle/>
          <a:p>
            <a:r>
              <a:rPr lang="fr-FR" b="1" dirty="0" smtClean="0">
                <a:solidFill>
                  <a:srgbClr val="FF0000"/>
                </a:solidFill>
              </a:rPr>
              <a:t>Lien de modification du CV</a:t>
            </a:r>
            <a:endParaRPr lang="fr-FR" b="1" dirty="0">
              <a:solidFill>
                <a:srgbClr val="FF0000"/>
              </a:solidFill>
            </a:endParaRPr>
          </a:p>
        </p:txBody>
      </p:sp>
      <p:sp>
        <p:nvSpPr>
          <p:cNvPr id="9" name="Titre 3"/>
          <p:cNvSpPr>
            <a:spLocks noGrp="1"/>
          </p:cNvSpPr>
          <p:nvPr>
            <p:ph type="title"/>
          </p:nvPr>
        </p:nvSpPr>
        <p:spPr>
          <a:xfrm>
            <a:off x="251520" y="154036"/>
            <a:ext cx="8528179" cy="682676"/>
          </a:xfrm>
          <a:solidFill>
            <a:srgbClr val="FBF6E9"/>
          </a:solidFill>
          <a:ln>
            <a:solidFill>
              <a:schemeClr val="accent5">
                <a:lumMod val="75000"/>
              </a:schemeClr>
            </a:solidFill>
          </a:ln>
        </p:spPr>
        <p:txBody>
          <a:bodyPr>
            <a:normAutofit/>
          </a:bodyPr>
          <a:lstStyle/>
          <a:p>
            <a:pPr algn="ctr"/>
            <a:r>
              <a:rPr lang="fr-FR" dirty="0" smtClean="0">
                <a:latin typeface="Calibri" pitchFamily="34" charset="0"/>
              </a:rPr>
              <a:t>MON CV</a:t>
            </a:r>
            <a:endParaRPr lang="fr-FR" dirty="0">
              <a:latin typeface="Calibri" pitchFamily="34" charset="0"/>
            </a:endParaRPr>
          </a:p>
        </p:txBody>
      </p:sp>
      <p:sp>
        <p:nvSpPr>
          <p:cNvPr id="10" name="ZoneTexte 9"/>
          <p:cNvSpPr txBox="1"/>
          <p:nvPr/>
        </p:nvSpPr>
        <p:spPr>
          <a:xfrm>
            <a:off x="2513906" y="908720"/>
            <a:ext cx="4257640" cy="369332"/>
          </a:xfrm>
          <a:prstGeom prst="rect">
            <a:avLst/>
          </a:prstGeom>
          <a:solidFill>
            <a:srgbClr val="FBF6E9"/>
          </a:solidFill>
          <a:ln>
            <a:solidFill>
              <a:schemeClr val="accent1">
                <a:shade val="50000"/>
              </a:schemeClr>
            </a:solidFill>
          </a:ln>
        </p:spPr>
        <p:txBody>
          <a:bodyPr wrap="none" rtlCol="0">
            <a:spAutoFit/>
          </a:bodyPr>
          <a:lstStyle/>
          <a:p>
            <a:r>
              <a:rPr lang="fr-FR" b="1" dirty="0" smtClean="0">
                <a:solidFill>
                  <a:srgbClr val="00B050"/>
                </a:solidFill>
                <a:latin typeface="Calibri" pitchFamily="34" charset="0"/>
              </a:rPr>
              <a:t>Allez sur « Mon espace » </a:t>
            </a:r>
            <a:r>
              <a:rPr lang="fr-FR" b="1" dirty="0" smtClean="0">
                <a:solidFill>
                  <a:srgbClr val="00B050"/>
                </a:solidFill>
                <a:latin typeface="Calibri" pitchFamily="34" charset="0"/>
                <a:sym typeface="Wingdings" panose="05000000000000000000" pitchFamily="2" charset="2"/>
              </a:rPr>
              <a:t> « Mon profil »</a:t>
            </a:r>
            <a:endParaRPr lang="fr-FR" b="1" dirty="0">
              <a:solidFill>
                <a:srgbClr val="00B050"/>
              </a:solidFill>
              <a:latin typeface="Calibri" pitchFamily="34" charset="0"/>
            </a:endParaRPr>
          </a:p>
        </p:txBody>
      </p:sp>
    </p:spTree>
    <p:extLst>
      <p:ext uri="{BB962C8B-B14F-4D97-AF65-F5344CB8AC3E}">
        <p14:creationId xmlns:p14="http://schemas.microsoft.com/office/powerpoint/2010/main" val="2860929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116632"/>
            <a:ext cx="8682168" cy="792088"/>
          </a:xfrm>
          <a:solidFill>
            <a:srgbClr val="FBF6E9"/>
          </a:solidFill>
          <a:ln>
            <a:solidFill>
              <a:schemeClr val="accent5">
                <a:lumMod val="75000"/>
              </a:schemeClr>
            </a:solidFill>
          </a:ln>
        </p:spPr>
        <p:txBody>
          <a:bodyPr>
            <a:normAutofit/>
          </a:bodyPr>
          <a:lstStyle/>
          <a:p>
            <a:pPr algn="ctr"/>
            <a:r>
              <a:rPr lang="fr-FR" sz="3600" b="1" dirty="0" smtClean="0">
                <a:solidFill>
                  <a:schemeClr val="accent5">
                    <a:lumMod val="75000"/>
                  </a:schemeClr>
                </a:solidFill>
              </a:rPr>
              <a:t>MON CV</a:t>
            </a:r>
            <a:endParaRPr lang="fr-FR" sz="3600" b="1" dirty="0">
              <a:solidFill>
                <a:schemeClr val="accent5">
                  <a:lumMod val="75000"/>
                </a:schemeClr>
              </a:solidFill>
            </a:endParaRPr>
          </a:p>
        </p:txBody>
      </p:sp>
      <p:sp>
        <p:nvSpPr>
          <p:cNvPr id="3" name="Espace réservé du numéro de diapositive 2"/>
          <p:cNvSpPr>
            <a:spLocks noGrp="1"/>
          </p:cNvSpPr>
          <p:nvPr>
            <p:ph type="sldNum" sz="quarter" idx="12"/>
          </p:nvPr>
        </p:nvSpPr>
        <p:spPr/>
        <p:txBody>
          <a:bodyPr/>
          <a:lstStyle/>
          <a:p>
            <a:fld id="{12032DB1-6FAD-4A95-8891-529394E01D07}" type="slidenum">
              <a:rPr lang="fr-FR" smtClean="0"/>
              <a:t>47</a:t>
            </a:fld>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8003406" cy="5561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37486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2032DB1-6FAD-4A95-8891-529394E01D07}" type="slidenum">
              <a:rPr lang="fr-FR" smtClean="0"/>
              <a:t>48</a:t>
            </a:fld>
            <a:endParaRPr lang="fr-F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69" y="1321477"/>
            <a:ext cx="8521321" cy="5230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323528" y="120067"/>
            <a:ext cx="8688162" cy="646331"/>
          </a:xfrm>
          <a:prstGeom prst="rect">
            <a:avLst/>
          </a:prstGeom>
          <a:solidFill>
            <a:srgbClr val="FBF6E9"/>
          </a:solidFill>
          <a:ln>
            <a:solidFill>
              <a:schemeClr val="accent5">
                <a:lumMod val="75000"/>
              </a:schemeClr>
            </a:solidFill>
          </a:ln>
        </p:spPr>
        <p:txBody>
          <a:bodyPr wrap="square">
            <a:spAutoFit/>
          </a:bodyPr>
          <a:lstStyle/>
          <a:p>
            <a:pPr algn="ctr"/>
            <a:r>
              <a:rPr lang="fr-FR" sz="3600" b="1" dirty="0">
                <a:solidFill>
                  <a:schemeClr val="accent5">
                    <a:lumMod val="75000"/>
                  </a:schemeClr>
                </a:solidFill>
                <a:latin typeface="Calibri" panose="020F0502020204030204" pitchFamily="34" charset="0"/>
              </a:rPr>
              <a:t>Mon </a:t>
            </a:r>
            <a:r>
              <a:rPr lang="fr-FR" sz="3600" b="1" dirty="0" smtClean="0">
                <a:solidFill>
                  <a:schemeClr val="accent5">
                    <a:lumMod val="75000"/>
                  </a:schemeClr>
                </a:solidFill>
                <a:latin typeface="Calibri" panose="020F0502020204030204" pitchFamily="34" charset="0"/>
              </a:rPr>
              <a:t>CV</a:t>
            </a:r>
            <a:endParaRPr lang="fr-FR" sz="3200" b="1" dirty="0">
              <a:solidFill>
                <a:schemeClr val="accent5">
                  <a:lumMod val="75000"/>
                </a:schemeClr>
              </a:solidFill>
              <a:latin typeface="Calibri" panose="020F05020202040302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68" y="2996952"/>
            <a:ext cx="8531687" cy="3521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835696" y="2531004"/>
            <a:ext cx="1008112" cy="342528"/>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661210" y="5445224"/>
            <a:ext cx="1296144" cy="216024"/>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Légende encadrée 1 7"/>
          <p:cNvSpPr/>
          <p:nvPr/>
        </p:nvSpPr>
        <p:spPr>
          <a:xfrm>
            <a:off x="6663304" y="5733256"/>
            <a:ext cx="2232248" cy="612648"/>
          </a:xfrm>
          <a:prstGeom prst="borderCallout1">
            <a:avLst>
              <a:gd name="adj1" fmla="val 45259"/>
              <a:gd name="adj2" fmla="val 372"/>
              <a:gd name="adj3" fmla="val -14907"/>
              <a:gd name="adj4" fmla="val -20585"/>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t>Widget d’export du CV en format pdf ou </a:t>
            </a:r>
            <a:r>
              <a:rPr lang="fr-FR" sz="1400" dirty="0" err="1"/>
              <a:t>excel</a:t>
            </a:r>
            <a:r>
              <a:rPr lang="fr-FR" sz="1400" dirty="0"/>
              <a:t> (csv)</a:t>
            </a:r>
          </a:p>
        </p:txBody>
      </p:sp>
      <p:sp>
        <p:nvSpPr>
          <p:cNvPr id="2" name="ZoneTexte 1"/>
          <p:cNvSpPr txBox="1"/>
          <p:nvPr/>
        </p:nvSpPr>
        <p:spPr>
          <a:xfrm>
            <a:off x="1643272" y="836712"/>
            <a:ext cx="6048673" cy="369332"/>
          </a:xfrm>
          <a:prstGeom prst="rect">
            <a:avLst/>
          </a:prstGeom>
          <a:solidFill>
            <a:srgbClr val="FBF6E9"/>
          </a:solidFill>
          <a:ln>
            <a:solidFill>
              <a:schemeClr val="accent5">
                <a:lumMod val="75000"/>
              </a:schemeClr>
            </a:solidFill>
          </a:ln>
        </p:spPr>
        <p:txBody>
          <a:bodyPr wrap="square" rtlCol="0">
            <a:spAutoFit/>
          </a:bodyPr>
          <a:lstStyle/>
          <a:p>
            <a:pPr algn="ctr"/>
            <a:r>
              <a:rPr lang="fr-FR" b="1" dirty="0" smtClean="0">
                <a:solidFill>
                  <a:srgbClr val="00B050"/>
                </a:solidFill>
                <a:latin typeface="Calibri" panose="020F0502020204030204" pitchFamily="34" charset="0"/>
              </a:rPr>
              <a:t>Allez « Mon espace » </a:t>
            </a:r>
            <a:r>
              <a:rPr lang="fr-FR" b="1" dirty="0">
                <a:solidFill>
                  <a:srgbClr val="00B050"/>
                </a:solidFill>
                <a:latin typeface="Calibri" pitchFamily="34" charset="0"/>
                <a:sym typeface="Wingdings" panose="05000000000000000000" pitchFamily="2" charset="2"/>
              </a:rPr>
              <a:t> </a:t>
            </a:r>
            <a:r>
              <a:rPr lang="fr-FR" b="1" dirty="0" smtClean="0">
                <a:solidFill>
                  <a:srgbClr val="00B050"/>
                </a:solidFill>
                <a:latin typeface="Calibri" pitchFamily="34" charset="0"/>
                <a:sym typeface="Wingdings" panose="05000000000000000000" pitchFamily="2" charset="2"/>
              </a:rPr>
              <a:t>« </a:t>
            </a:r>
            <a:r>
              <a:rPr lang="fr-FR" b="1" dirty="0" smtClean="0">
                <a:solidFill>
                  <a:srgbClr val="00B050"/>
                </a:solidFill>
                <a:latin typeface="Calibri" panose="020F0502020204030204" pitchFamily="34" charset="0"/>
              </a:rPr>
              <a:t>Mon CV » </a:t>
            </a:r>
            <a:r>
              <a:rPr lang="fr-FR" b="1" dirty="0">
                <a:solidFill>
                  <a:srgbClr val="00B050"/>
                </a:solidFill>
                <a:latin typeface="Calibri" pitchFamily="34" charset="0"/>
                <a:sym typeface="Wingdings" panose="05000000000000000000" pitchFamily="2" charset="2"/>
              </a:rPr>
              <a:t></a:t>
            </a:r>
            <a:r>
              <a:rPr lang="fr-FR" b="1" dirty="0" smtClean="0">
                <a:solidFill>
                  <a:srgbClr val="00B050"/>
                </a:solidFill>
                <a:latin typeface="Calibri" panose="020F0502020204030204" pitchFamily="34" charset="0"/>
              </a:rPr>
              <a:t> « Mes publications »</a:t>
            </a:r>
            <a:endParaRPr lang="fr-FR" b="1" dirty="0">
              <a:solidFill>
                <a:srgbClr val="00B050"/>
              </a:solidFill>
              <a:latin typeface="Calibri" panose="020F0502020204030204" pitchFamily="34" charset="0"/>
            </a:endParaRPr>
          </a:p>
        </p:txBody>
      </p:sp>
    </p:spTree>
    <p:extLst>
      <p:ext uri="{BB962C8B-B14F-4D97-AF65-F5344CB8AC3E}">
        <p14:creationId xmlns:p14="http://schemas.microsoft.com/office/powerpoint/2010/main" val="33620404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2032DB1-6FAD-4A95-8891-529394E01D07}" type="slidenum">
              <a:rPr lang="fr-FR" smtClean="0"/>
              <a:t>49</a:t>
            </a:fld>
            <a:endParaRPr lang="fr-FR"/>
          </a:p>
        </p:txBody>
      </p:sp>
      <p:sp>
        <p:nvSpPr>
          <p:cNvPr id="4" name="Rectangle 3"/>
          <p:cNvSpPr/>
          <p:nvPr/>
        </p:nvSpPr>
        <p:spPr>
          <a:xfrm>
            <a:off x="467544" y="188640"/>
            <a:ext cx="8424936" cy="646331"/>
          </a:xfrm>
          <a:prstGeom prst="rect">
            <a:avLst/>
          </a:prstGeom>
          <a:solidFill>
            <a:srgbClr val="FBF6E9"/>
          </a:solidFill>
          <a:ln>
            <a:solidFill>
              <a:schemeClr val="accent5">
                <a:lumMod val="75000"/>
              </a:schemeClr>
            </a:solidFill>
          </a:ln>
        </p:spPr>
        <p:txBody>
          <a:bodyPr wrap="square">
            <a:spAutoFit/>
          </a:bodyPr>
          <a:lstStyle/>
          <a:p>
            <a:pPr algn="ctr"/>
            <a:r>
              <a:rPr lang="fr-FR" sz="36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rPr>
              <a:t>Mon CV </a:t>
            </a:r>
            <a:r>
              <a:rPr lang="fr-FR" sz="3600" b="1" dirty="0" smtClean="0">
                <a:solidFill>
                  <a:schemeClr val="accent5">
                    <a:lumMod val="75000"/>
                  </a:schemeClr>
                </a:solidFill>
                <a:effectLst>
                  <a:outerShdw blurRad="38100" dist="38100" dir="2700000" algn="tl">
                    <a:srgbClr val="000000">
                      <a:alpha val="43137"/>
                    </a:srgbClr>
                  </a:outerShdw>
                </a:effectLst>
                <a:latin typeface="Calibri" panose="020F0502020204030204" pitchFamily="34" charset="0"/>
              </a:rPr>
              <a:t>: résultats</a:t>
            </a:r>
            <a:endParaRPr lang="fr-FR" sz="36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1" y="1052736"/>
            <a:ext cx="7973202" cy="5616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788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88640"/>
            <a:ext cx="7920880" cy="1228998"/>
          </a:xfrm>
          <a:solidFill>
            <a:srgbClr val="FBF6E9"/>
          </a:solidFill>
          <a:ln>
            <a:solidFill>
              <a:schemeClr val="accent5">
                <a:lumMod val="75000"/>
              </a:schemeClr>
            </a:solidFill>
          </a:ln>
        </p:spPr>
        <p:txBody>
          <a:bodyPr>
            <a:normAutofit fontScale="90000"/>
          </a:bodyPr>
          <a:lstStyle/>
          <a:p>
            <a:pPr algn="ctr"/>
            <a:r>
              <a:rPr lang="fr-FR" dirty="0" smtClean="0">
                <a:latin typeface="Calibri" pitchFamily="34" charset="0"/>
              </a:rPr>
              <a:t>POURQUOI DEPOSER UNE ARCHIVE DANS HAL ?</a:t>
            </a:r>
            <a:endParaRPr lang="fr-FR" dirty="0">
              <a:latin typeface="Calibri" pitchFamily="34" charset="0"/>
            </a:endParaRPr>
          </a:p>
        </p:txBody>
      </p:sp>
      <p:sp>
        <p:nvSpPr>
          <p:cNvPr id="8" name="Espace réservé du contenu 7"/>
          <p:cNvSpPr>
            <a:spLocks noGrp="1"/>
          </p:cNvSpPr>
          <p:nvPr>
            <p:ph idx="1"/>
          </p:nvPr>
        </p:nvSpPr>
        <p:spPr>
          <a:xfrm>
            <a:off x="1286753" y="1564758"/>
            <a:ext cx="7498080" cy="4888578"/>
          </a:xfrm>
        </p:spPr>
        <p:txBody>
          <a:bodyPr>
            <a:normAutofit fontScale="55000" lnSpcReduction="20000"/>
          </a:bodyPr>
          <a:lstStyle/>
          <a:p>
            <a:pPr>
              <a:lnSpc>
                <a:spcPct val="170000"/>
              </a:lnSpc>
            </a:pPr>
            <a:r>
              <a:rPr lang="fr-FR" b="1" dirty="0" smtClean="0">
                <a:latin typeface="Calibri" pitchFamily="34" charset="0"/>
              </a:rPr>
              <a:t>Elargir la visibilité de vos travaux de recherche et celle de l’université.</a:t>
            </a:r>
          </a:p>
          <a:p>
            <a:pPr>
              <a:lnSpc>
                <a:spcPct val="170000"/>
              </a:lnSpc>
            </a:pPr>
            <a:r>
              <a:rPr lang="fr-FR" b="1" dirty="0" smtClean="0">
                <a:latin typeface="Calibri" pitchFamily="34" charset="0"/>
              </a:rPr>
              <a:t>Pas uniquement des métadonnées mais aussi le fichier car </a:t>
            </a:r>
            <a:r>
              <a:rPr lang="fr-FR" dirty="0" smtClean="0">
                <a:latin typeface="Calibri" pitchFamily="34" charset="0"/>
              </a:rPr>
              <a:t>:</a:t>
            </a:r>
          </a:p>
          <a:p>
            <a:pPr lvl="1">
              <a:lnSpc>
                <a:spcPct val="170000"/>
              </a:lnSpc>
            </a:pPr>
            <a:r>
              <a:rPr lang="fr-FR" dirty="0" smtClean="0">
                <a:latin typeface="Calibri" pitchFamily="34" charset="0"/>
              </a:rPr>
              <a:t>Vous appréciez l’utilisation des fichiers de vos collègues pour vos recherches avant d’initier tout travail en bibliothèque.</a:t>
            </a:r>
          </a:p>
          <a:p>
            <a:pPr lvl="1">
              <a:lnSpc>
                <a:spcPct val="170000"/>
              </a:lnSpc>
            </a:pPr>
            <a:r>
              <a:rPr lang="fr-FR" dirty="0" smtClean="0">
                <a:latin typeface="Calibri" pitchFamily="34" charset="0"/>
              </a:rPr>
              <a:t>Vos doctorants apprécient aussi de pouvoir disposer facilement des données de la recherche.</a:t>
            </a:r>
          </a:p>
          <a:p>
            <a:pPr lvl="1">
              <a:lnSpc>
                <a:spcPct val="170000"/>
              </a:lnSpc>
            </a:pPr>
            <a:r>
              <a:rPr lang="fr-FR" dirty="0" smtClean="0">
                <a:latin typeface="Calibri" pitchFamily="34" charset="0"/>
              </a:rPr>
              <a:t>La précision </a:t>
            </a:r>
            <a:r>
              <a:rPr lang="fr-FR" dirty="0" err="1" smtClean="0">
                <a:latin typeface="Calibri" pitchFamily="34" charset="0"/>
              </a:rPr>
              <a:t>pre-print</a:t>
            </a:r>
            <a:r>
              <a:rPr lang="fr-FR" dirty="0" smtClean="0">
                <a:latin typeface="Calibri" pitchFamily="34" charset="0"/>
              </a:rPr>
              <a:t> / post-</a:t>
            </a:r>
            <a:r>
              <a:rPr lang="fr-FR" dirty="0" err="1" smtClean="0">
                <a:latin typeface="Calibri" pitchFamily="34" charset="0"/>
              </a:rPr>
              <a:t>print</a:t>
            </a:r>
            <a:r>
              <a:rPr lang="fr-FR" dirty="0" smtClean="0">
                <a:latin typeface="Calibri" pitchFamily="34" charset="0"/>
              </a:rPr>
              <a:t> est stipulée dans l’affichage des métadonnées.</a:t>
            </a:r>
          </a:p>
          <a:p>
            <a:pPr lvl="1">
              <a:lnSpc>
                <a:spcPct val="170000"/>
              </a:lnSpc>
            </a:pPr>
            <a:r>
              <a:rPr lang="fr-FR" dirty="0" smtClean="0">
                <a:latin typeface="Calibri" pitchFamily="34" charset="0"/>
              </a:rPr>
              <a:t>Les </a:t>
            </a:r>
            <a:r>
              <a:rPr lang="fr-FR" dirty="0" err="1" smtClean="0">
                <a:latin typeface="Calibri" pitchFamily="34" charset="0"/>
              </a:rPr>
              <a:t>preprint</a:t>
            </a:r>
            <a:r>
              <a:rPr lang="fr-FR" dirty="0" smtClean="0">
                <a:latin typeface="Calibri" pitchFamily="34" charset="0"/>
              </a:rPr>
              <a:t> nombreux dans HAL comme dans </a:t>
            </a:r>
            <a:r>
              <a:rPr lang="fr-FR" dirty="0" err="1" smtClean="0">
                <a:latin typeface="Calibri" pitchFamily="34" charset="0"/>
              </a:rPr>
              <a:t>ArXiv</a:t>
            </a:r>
            <a:r>
              <a:rPr lang="fr-FR" dirty="0" smtClean="0">
                <a:latin typeface="Calibri" pitchFamily="34" charset="0"/>
              </a:rPr>
              <a:t> (archive ouverte scientifique).</a:t>
            </a:r>
          </a:p>
          <a:p>
            <a:pPr lvl="1">
              <a:lnSpc>
                <a:spcPct val="170000"/>
              </a:lnSpc>
            </a:pPr>
            <a:r>
              <a:rPr lang="fr-FR" dirty="0" smtClean="0">
                <a:latin typeface="Calibri" pitchFamily="34" charset="0"/>
              </a:rPr>
              <a:t>Garantir la pérennité de vos travaux</a:t>
            </a:r>
          </a:p>
          <a:p>
            <a:pPr lvl="1">
              <a:lnSpc>
                <a:spcPct val="170000"/>
              </a:lnSpc>
            </a:pPr>
            <a:r>
              <a:rPr lang="fr-FR" dirty="0" smtClean="0">
                <a:latin typeface="Calibri" pitchFamily="34" charset="0"/>
              </a:rPr>
              <a:t>Garantir un accès libre et gratuit aux résultats financés par les fonds publics.</a:t>
            </a:r>
          </a:p>
          <a:p>
            <a:pPr lvl="1">
              <a:lnSpc>
                <a:spcPct val="170000"/>
              </a:lnSpc>
            </a:pPr>
            <a:r>
              <a:rPr lang="fr-FR" dirty="0" smtClean="0">
                <a:latin typeface="Calibri" pitchFamily="34" charset="0"/>
              </a:rPr>
              <a:t>Obligation de déposer une archive de vos travaux dans H2020.</a:t>
            </a:r>
            <a:endParaRPr lang="fr-FR" dirty="0">
              <a:latin typeface="Calibri" pitchFamily="34" charset="0"/>
            </a:endParaRPr>
          </a:p>
        </p:txBody>
      </p:sp>
      <p:sp>
        <p:nvSpPr>
          <p:cNvPr id="4" name="Espace réservé du numéro de diapositive 3"/>
          <p:cNvSpPr>
            <a:spLocks noGrp="1"/>
          </p:cNvSpPr>
          <p:nvPr>
            <p:ph type="sldNum" sz="quarter" idx="12"/>
          </p:nvPr>
        </p:nvSpPr>
        <p:spPr/>
        <p:txBody>
          <a:bodyPr/>
          <a:lstStyle/>
          <a:p>
            <a:fld id="{12032DB1-6FAD-4A95-8891-529394E01D07}" type="slidenum">
              <a:rPr lang="fr-FR" smtClean="0"/>
              <a:pPr/>
              <a:t>5</a:t>
            </a:fld>
            <a:endParaRPr lang="fr-FR"/>
          </a:p>
        </p:txBody>
      </p:sp>
    </p:spTree>
    <p:extLst>
      <p:ext uri="{BB962C8B-B14F-4D97-AF65-F5344CB8AC3E}">
        <p14:creationId xmlns:p14="http://schemas.microsoft.com/office/powerpoint/2010/main" val="1318118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POUR EN SAVOIR PLUS…</a:t>
            </a:r>
            <a:endParaRPr lang="fr-FR" dirty="0"/>
          </a:p>
        </p:txBody>
      </p:sp>
      <p:sp>
        <p:nvSpPr>
          <p:cNvPr id="5" name="Espace réservé du contenu 4"/>
          <p:cNvSpPr>
            <a:spLocks noGrp="1"/>
          </p:cNvSpPr>
          <p:nvPr>
            <p:ph idx="1"/>
          </p:nvPr>
        </p:nvSpPr>
        <p:spPr/>
        <p:txBody>
          <a:bodyPr/>
          <a:lstStyle/>
          <a:p>
            <a:r>
              <a:rPr lang="fr-FR" u="sng" dirty="0" smtClean="0">
                <a:hlinkClick r:id="rId2"/>
              </a:rPr>
              <a:t>Autre exemple de CV : </a:t>
            </a:r>
            <a:r>
              <a:rPr lang="fr-FR" dirty="0"/>
              <a:t>https://cv.archives-ouvertes.fr/jean-pierre-bertin-maghit</a:t>
            </a:r>
          </a:p>
          <a:p>
            <a:r>
              <a:rPr lang="fr-FR" u="sng" dirty="0" smtClean="0">
                <a:hlinkClick r:id="rId2"/>
              </a:rPr>
              <a:t>Sur </a:t>
            </a:r>
            <a:r>
              <a:rPr lang="fr-FR" u="sng" dirty="0" err="1" smtClean="0">
                <a:hlinkClick r:id="rId2"/>
              </a:rPr>
              <a:t>icampus</a:t>
            </a:r>
            <a:r>
              <a:rPr lang="fr-FR" u="sng" dirty="0" smtClean="0">
                <a:hlinkClick r:id="rId2"/>
              </a:rPr>
              <a:t> : http</a:t>
            </a:r>
            <a:r>
              <a:rPr lang="fr-FR" u="sng" dirty="0">
                <a:hlinkClick r:id="rId2"/>
              </a:rPr>
              <a:t>://icampus.univ-paris3.fr/course/view.php?id=2295</a:t>
            </a:r>
            <a:endParaRPr lang="fr-FR" dirty="0"/>
          </a:p>
        </p:txBody>
      </p:sp>
      <p:sp>
        <p:nvSpPr>
          <p:cNvPr id="3" name="Espace réservé du numéro de diapositive 2"/>
          <p:cNvSpPr>
            <a:spLocks noGrp="1"/>
          </p:cNvSpPr>
          <p:nvPr>
            <p:ph type="sldNum" sz="quarter" idx="12"/>
          </p:nvPr>
        </p:nvSpPr>
        <p:spPr/>
        <p:txBody>
          <a:bodyPr/>
          <a:lstStyle/>
          <a:p>
            <a:fld id="{12032DB1-6FAD-4A95-8891-529394E01D07}" type="slidenum">
              <a:rPr lang="fr-FR" smtClean="0"/>
              <a:t>50</a:t>
            </a:fld>
            <a:endParaRPr lang="fr-FR"/>
          </a:p>
        </p:txBody>
      </p:sp>
    </p:spTree>
    <p:extLst>
      <p:ext uri="{BB962C8B-B14F-4D97-AF65-F5344CB8AC3E}">
        <p14:creationId xmlns:p14="http://schemas.microsoft.com/office/powerpoint/2010/main" val="3723674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16632"/>
            <a:ext cx="7920880" cy="1080120"/>
          </a:xfrm>
          <a:solidFill>
            <a:srgbClr val="FBF6E9"/>
          </a:solidFill>
          <a:ln>
            <a:solidFill>
              <a:schemeClr val="accent5">
                <a:lumMod val="75000"/>
              </a:schemeClr>
            </a:solidFill>
          </a:ln>
        </p:spPr>
        <p:txBody>
          <a:bodyPr>
            <a:noAutofit/>
          </a:bodyPr>
          <a:lstStyle/>
          <a:p>
            <a:pPr algn="ctr"/>
            <a:r>
              <a:rPr lang="fr-FR" sz="3600" dirty="0" smtClean="0">
                <a:latin typeface="Calibri" pitchFamily="34" charset="0"/>
              </a:rPr>
              <a:t>NE PAS CONFONDRE</a:t>
            </a:r>
            <a:br>
              <a:rPr lang="fr-FR" sz="3600" dirty="0" smtClean="0">
                <a:latin typeface="Calibri" pitchFamily="34" charset="0"/>
              </a:rPr>
            </a:br>
            <a:r>
              <a:rPr lang="fr-FR" sz="3600" dirty="0" smtClean="0">
                <a:latin typeface="Calibri" pitchFamily="34" charset="0"/>
              </a:rPr>
              <a:t>ARCHIVE OUVERTE ET RESEAU SOCIAL </a:t>
            </a:r>
            <a:endParaRPr lang="fr-FR" sz="3600" dirty="0">
              <a:latin typeface="Calibri" pitchFamily="34" charset="0"/>
            </a:endParaRPr>
          </a:p>
        </p:txBody>
      </p:sp>
      <p:sp>
        <p:nvSpPr>
          <p:cNvPr id="3" name="Espace réservé du contenu 2"/>
          <p:cNvSpPr>
            <a:spLocks noGrp="1"/>
          </p:cNvSpPr>
          <p:nvPr>
            <p:ph idx="1"/>
          </p:nvPr>
        </p:nvSpPr>
        <p:spPr>
          <a:xfrm>
            <a:off x="1403648" y="1988840"/>
            <a:ext cx="7498080" cy="4475584"/>
          </a:xfrm>
        </p:spPr>
        <p:txBody>
          <a:bodyPr>
            <a:normAutofit/>
          </a:bodyPr>
          <a:lstStyle/>
          <a:p>
            <a:pPr marL="82296" indent="0">
              <a:lnSpc>
                <a:spcPct val="150000"/>
              </a:lnSpc>
              <a:buNone/>
            </a:pPr>
            <a:r>
              <a:rPr lang="fr-FR" sz="1600" b="1" dirty="0" smtClean="0">
                <a:solidFill>
                  <a:schemeClr val="accent3">
                    <a:lumMod val="75000"/>
                  </a:schemeClr>
                </a:solidFill>
              </a:rPr>
              <a:t>ACADEMIA </a:t>
            </a:r>
            <a:r>
              <a:rPr lang="fr-FR" sz="1600" b="1" dirty="0" smtClean="0">
                <a:solidFill>
                  <a:schemeClr val="accent3">
                    <a:lumMod val="75000"/>
                  </a:schemeClr>
                </a:solidFill>
                <a:sym typeface="Wingdings" panose="05000000000000000000" pitchFamily="2" charset="2"/>
              </a:rPr>
              <a:t>mise en réseau et en relation des chercheurs, valorisation et visualisation de vos travaux.</a:t>
            </a:r>
          </a:p>
          <a:p>
            <a:pPr marL="82296" indent="0">
              <a:lnSpc>
                <a:spcPct val="150000"/>
              </a:lnSpc>
              <a:buNone/>
            </a:pPr>
            <a:r>
              <a:rPr lang="fr-FR" sz="1600" b="1" dirty="0" smtClean="0">
                <a:solidFill>
                  <a:schemeClr val="accent3">
                    <a:lumMod val="75000"/>
                  </a:schemeClr>
                </a:solidFill>
                <a:sym typeface="Wingdings" panose="05000000000000000000" pitchFamily="2" charset="2"/>
              </a:rPr>
              <a:t>Vous pouvez y signaler les métadonnées et faire des renvois vers HAL. Mais surtout ne confiez pas à Academia vos documents !!!</a:t>
            </a:r>
          </a:p>
        </p:txBody>
      </p:sp>
      <p:sp>
        <p:nvSpPr>
          <p:cNvPr id="5" name="Espace réservé du numéro de diapositive 4"/>
          <p:cNvSpPr>
            <a:spLocks noGrp="1"/>
          </p:cNvSpPr>
          <p:nvPr>
            <p:ph type="sldNum" sz="quarter" idx="12"/>
          </p:nvPr>
        </p:nvSpPr>
        <p:spPr/>
        <p:txBody>
          <a:bodyPr/>
          <a:lstStyle/>
          <a:p>
            <a:fld id="{12032DB1-6FAD-4A95-8891-529394E01D07}" type="slidenum">
              <a:rPr lang="fr-FR" smtClean="0"/>
              <a:t>6</a:t>
            </a:fld>
            <a:endParaRPr lang="fr-FR"/>
          </a:p>
        </p:txBody>
      </p:sp>
      <p:sp>
        <p:nvSpPr>
          <p:cNvPr id="4" name="ZoneTexte 3"/>
          <p:cNvSpPr txBox="1"/>
          <p:nvPr/>
        </p:nvSpPr>
        <p:spPr>
          <a:xfrm>
            <a:off x="3563888" y="1333332"/>
            <a:ext cx="2808312" cy="523220"/>
          </a:xfrm>
          <a:prstGeom prst="rect">
            <a:avLst/>
          </a:prstGeom>
          <a:noFill/>
        </p:spPr>
        <p:txBody>
          <a:bodyPr wrap="square" rtlCol="0">
            <a:spAutoFit/>
          </a:bodyPr>
          <a:lstStyle/>
          <a:p>
            <a:r>
              <a:rPr lang="fr-FR" sz="2800" b="1" dirty="0">
                <a:solidFill>
                  <a:srgbClr val="FF0000"/>
                </a:solidFill>
                <a:latin typeface="Calibri" pitchFamily="34" charset="0"/>
              </a:rPr>
              <a:t>HAL≠ ACADEMIA</a:t>
            </a:r>
          </a:p>
        </p:txBody>
      </p:sp>
      <p:cxnSp>
        <p:nvCxnSpPr>
          <p:cNvPr id="7" name="Connecteur droit 6"/>
          <p:cNvCxnSpPr/>
          <p:nvPr/>
        </p:nvCxnSpPr>
        <p:spPr>
          <a:xfrm>
            <a:off x="1331640" y="1196752"/>
            <a:ext cx="0" cy="566124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rganigramme : Connecteur 9"/>
          <p:cNvSpPr/>
          <p:nvPr/>
        </p:nvSpPr>
        <p:spPr>
          <a:xfrm>
            <a:off x="1259632" y="2151893"/>
            <a:ext cx="144016" cy="144016"/>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1" name="Organigramme : Connecteur 10"/>
          <p:cNvSpPr/>
          <p:nvPr/>
        </p:nvSpPr>
        <p:spPr>
          <a:xfrm>
            <a:off x="1259632" y="2996952"/>
            <a:ext cx="144016" cy="144016"/>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5" name="ZoneTexte 14"/>
          <p:cNvSpPr txBox="1"/>
          <p:nvPr/>
        </p:nvSpPr>
        <p:spPr>
          <a:xfrm>
            <a:off x="1907704" y="3733403"/>
            <a:ext cx="6984776" cy="2677656"/>
          </a:xfrm>
          <a:prstGeom prst="rect">
            <a:avLst/>
          </a:prstGeom>
          <a:noFill/>
        </p:spPr>
        <p:txBody>
          <a:bodyPr wrap="square" rtlCol="0">
            <a:spAutoFit/>
          </a:bodyPr>
          <a:lstStyle/>
          <a:p>
            <a:pPr>
              <a:lnSpc>
                <a:spcPct val="150000"/>
              </a:lnSpc>
            </a:pPr>
            <a:r>
              <a:rPr lang="en-US" sz="1400" b="1" i="1" dirty="0"/>
              <a:t>Academia : License granted by Member</a:t>
            </a:r>
            <a:endParaRPr lang="en-US" sz="1400" i="1" dirty="0"/>
          </a:p>
          <a:p>
            <a:pPr>
              <a:lnSpc>
                <a:spcPct val="150000"/>
              </a:lnSpc>
            </a:pPr>
            <a:endParaRPr lang="en-US" sz="1400" i="1" dirty="0" smtClean="0"/>
          </a:p>
          <a:p>
            <a:pPr>
              <a:lnSpc>
                <a:spcPct val="150000"/>
              </a:lnSpc>
            </a:pPr>
            <a:r>
              <a:rPr lang="en-US" sz="1400" i="1" dirty="0" smtClean="0"/>
              <a:t>By </a:t>
            </a:r>
            <a:r>
              <a:rPr lang="en-US" sz="1400" i="1" dirty="0"/>
              <a:t>making any Member Content available through the Site or Services, you hereby grant to Academia.edu </a:t>
            </a:r>
            <a:r>
              <a:rPr lang="en-US" sz="1400" b="1" i="1" dirty="0">
                <a:solidFill>
                  <a:schemeClr val="accent3">
                    <a:lumMod val="75000"/>
                  </a:schemeClr>
                </a:solidFill>
              </a:rPr>
              <a:t>a worldwide, revocable, non-exclusive, transferable license to exercise any and all rights under copyright, in any medium, and to authorize others to do the same</a:t>
            </a:r>
            <a:r>
              <a:rPr lang="en-US" sz="1400" i="1" dirty="0"/>
              <a:t>, in connection with operating and providing the Services and Content to you and to other Members, provided that the Member Content is not sold for a profit. </a:t>
            </a:r>
          </a:p>
        </p:txBody>
      </p:sp>
    </p:spTree>
    <p:extLst>
      <p:ext uri="{BB962C8B-B14F-4D97-AF65-F5344CB8AC3E}">
        <p14:creationId xmlns:p14="http://schemas.microsoft.com/office/powerpoint/2010/main" val="235992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425" y="116632"/>
            <a:ext cx="7922071" cy="1152128"/>
          </a:xfrm>
          <a:solidFill>
            <a:srgbClr val="FBF6E9"/>
          </a:solidFill>
          <a:ln>
            <a:solidFill>
              <a:schemeClr val="accent5">
                <a:lumMod val="75000"/>
              </a:schemeClr>
            </a:solidFill>
          </a:ln>
        </p:spPr>
        <p:txBody>
          <a:bodyPr>
            <a:noAutofit/>
          </a:bodyPr>
          <a:lstStyle/>
          <a:p>
            <a:r>
              <a:rPr lang="fr-FR" sz="3600" dirty="0" smtClean="0">
                <a:latin typeface="Calibri" pitchFamily="34" charset="0"/>
              </a:rPr>
              <a:t>QUELLES SONT LES POSSIBILITES DE DEPOT DE DOCUMENT (I)</a:t>
            </a:r>
            <a:endParaRPr lang="fr-FR" sz="3600" dirty="0">
              <a:latin typeface="Calibri" pitchFamily="34" charset="0"/>
            </a:endParaRPr>
          </a:p>
        </p:txBody>
      </p:sp>
      <p:sp>
        <p:nvSpPr>
          <p:cNvPr id="4" name="Espace réservé du numéro de diapositive 3"/>
          <p:cNvSpPr>
            <a:spLocks noGrp="1"/>
          </p:cNvSpPr>
          <p:nvPr>
            <p:ph type="sldNum" sz="quarter" idx="12"/>
          </p:nvPr>
        </p:nvSpPr>
        <p:spPr/>
        <p:txBody>
          <a:bodyPr/>
          <a:lstStyle/>
          <a:p>
            <a:fld id="{12032DB1-6FAD-4A95-8891-529394E01D07}" type="slidenum">
              <a:rPr lang="fr-FR" smtClean="0"/>
              <a:t>7</a:t>
            </a:fld>
            <a:endParaRPr lang="fr-FR"/>
          </a:p>
        </p:txBody>
      </p:sp>
      <p:sp>
        <p:nvSpPr>
          <p:cNvPr id="5" name="Rectangle 4"/>
          <p:cNvSpPr/>
          <p:nvPr/>
        </p:nvSpPr>
        <p:spPr>
          <a:xfrm>
            <a:off x="1115616" y="1412776"/>
            <a:ext cx="7920880" cy="504056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5"/>
          <p:cNvSpPr/>
          <p:nvPr/>
        </p:nvSpPr>
        <p:spPr>
          <a:xfrm>
            <a:off x="1158267" y="1996728"/>
            <a:ext cx="1267554" cy="104755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fr-FR" sz="1400" dirty="0" smtClean="0"/>
              <a:t>Soumission </a:t>
            </a:r>
          </a:p>
          <a:p>
            <a:r>
              <a:rPr lang="fr-FR" sz="1400" dirty="0" smtClean="0"/>
              <a:t>du </a:t>
            </a:r>
            <a:r>
              <a:rPr lang="fr-FR" sz="1400" dirty="0" err="1" smtClean="0"/>
              <a:t>preprint</a:t>
            </a:r>
            <a:endParaRPr lang="fr-FR" sz="1400" dirty="0"/>
          </a:p>
        </p:txBody>
      </p:sp>
      <p:sp>
        <p:nvSpPr>
          <p:cNvPr id="7" name="Pentagone 6"/>
          <p:cNvSpPr/>
          <p:nvPr/>
        </p:nvSpPr>
        <p:spPr>
          <a:xfrm>
            <a:off x="2444023" y="1999639"/>
            <a:ext cx="1241624" cy="106660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Passage en comité de lecture</a:t>
            </a:r>
            <a:endParaRPr lang="fr-FR" sz="1400" dirty="0"/>
          </a:p>
        </p:txBody>
      </p:sp>
      <p:sp>
        <p:nvSpPr>
          <p:cNvPr id="8" name="Pentagone 7"/>
          <p:cNvSpPr/>
          <p:nvPr/>
        </p:nvSpPr>
        <p:spPr>
          <a:xfrm>
            <a:off x="4999931" y="2027605"/>
            <a:ext cx="1197942" cy="10475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fr-FR" sz="1400" dirty="0" smtClean="0"/>
              <a:t>Accepté</a:t>
            </a:r>
          </a:p>
          <a:p>
            <a:r>
              <a:rPr lang="fr-FR" sz="1400" dirty="0" smtClean="0"/>
              <a:t>par l’éditeur</a:t>
            </a:r>
            <a:endParaRPr lang="fr-FR" sz="1400" dirty="0"/>
          </a:p>
        </p:txBody>
      </p:sp>
      <p:sp>
        <p:nvSpPr>
          <p:cNvPr id="9" name="Pentagone 8"/>
          <p:cNvSpPr/>
          <p:nvPr/>
        </p:nvSpPr>
        <p:spPr>
          <a:xfrm>
            <a:off x="3716529" y="1999639"/>
            <a:ext cx="1242910" cy="106660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400" dirty="0" smtClean="0"/>
              <a:t>Corrections</a:t>
            </a:r>
          </a:p>
          <a:p>
            <a:pPr algn="ctr"/>
            <a:r>
              <a:rPr lang="fr-FR" sz="1400" dirty="0" smtClean="0"/>
              <a:t>par l’auteur</a:t>
            </a:r>
            <a:endParaRPr lang="fr-FR" sz="1400" dirty="0"/>
          </a:p>
        </p:txBody>
      </p:sp>
      <p:sp>
        <p:nvSpPr>
          <p:cNvPr id="10" name="Pentagone 9"/>
          <p:cNvSpPr/>
          <p:nvPr/>
        </p:nvSpPr>
        <p:spPr>
          <a:xfrm>
            <a:off x="6234922" y="2008553"/>
            <a:ext cx="1182870" cy="104755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fr-FR" sz="1400" dirty="0" smtClean="0"/>
              <a:t>Copie avec</a:t>
            </a:r>
          </a:p>
          <a:p>
            <a:r>
              <a:rPr lang="fr-FR" sz="1400" dirty="0" smtClean="0"/>
              <a:t>copyright</a:t>
            </a:r>
            <a:endParaRPr lang="fr-FR" sz="1400" dirty="0"/>
          </a:p>
        </p:txBody>
      </p:sp>
      <p:sp>
        <p:nvSpPr>
          <p:cNvPr id="11" name="ZoneTexte 10"/>
          <p:cNvSpPr txBox="1"/>
          <p:nvPr/>
        </p:nvSpPr>
        <p:spPr>
          <a:xfrm>
            <a:off x="3562535" y="1484784"/>
            <a:ext cx="2546659" cy="369332"/>
          </a:xfrm>
          <a:prstGeom prst="rect">
            <a:avLst/>
          </a:prstGeom>
          <a:noFill/>
        </p:spPr>
        <p:txBody>
          <a:bodyPr wrap="none" rtlCol="0">
            <a:spAutoFit/>
          </a:bodyPr>
          <a:lstStyle/>
          <a:p>
            <a:r>
              <a:rPr lang="fr-FR" dirty="0" smtClean="0">
                <a:latin typeface="Calibri" pitchFamily="34" charset="0"/>
              </a:rPr>
              <a:t>CIRCUIT DE PUBLICATION</a:t>
            </a:r>
            <a:endParaRPr lang="fr-FR" dirty="0">
              <a:latin typeface="Calibri" pitchFamily="34" charset="0"/>
            </a:endParaRPr>
          </a:p>
        </p:txBody>
      </p:sp>
      <p:sp>
        <p:nvSpPr>
          <p:cNvPr id="12" name="Pentagone 11"/>
          <p:cNvSpPr/>
          <p:nvPr/>
        </p:nvSpPr>
        <p:spPr>
          <a:xfrm>
            <a:off x="7440798" y="2009163"/>
            <a:ext cx="1152128" cy="104755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indent="85725" algn="ctr"/>
            <a:r>
              <a:rPr lang="fr-FR" sz="1400" dirty="0" smtClean="0"/>
              <a:t>Publication</a:t>
            </a:r>
            <a:endParaRPr lang="fr-FR" sz="1400" dirty="0"/>
          </a:p>
        </p:txBody>
      </p:sp>
      <p:sp>
        <p:nvSpPr>
          <p:cNvPr id="14" name="Parchemin vertical 13"/>
          <p:cNvSpPr/>
          <p:nvPr/>
        </p:nvSpPr>
        <p:spPr>
          <a:xfrm>
            <a:off x="1158267" y="3389659"/>
            <a:ext cx="1080120" cy="1095799"/>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itchFamily="34" charset="0"/>
              </a:rPr>
              <a:t>Fichier auteur</a:t>
            </a:r>
          </a:p>
          <a:p>
            <a:pPr algn="ctr"/>
            <a:r>
              <a:rPr lang="fr-FR" sz="1200" b="1" dirty="0" smtClean="0">
                <a:latin typeface="Calibri" pitchFamily="34" charset="0"/>
              </a:rPr>
              <a:t>= </a:t>
            </a:r>
            <a:r>
              <a:rPr lang="fr-FR" sz="1200" b="1" dirty="0" err="1" smtClean="0">
                <a:solidFill>
                  <a:schemeClr val="tx1"/>
                </a:solidFill>
                <a:latin typeface="Calibri" pitchFamily="34" charset="0"/>
              </a:rPr>
              <a:t>Preprint</a:t>
            </a:r>
            <a:endParaRPr lang="fr-FR" sz="1200" b="1" dirty="0">
              <a:solidFill>
                <a:schemeClr val="tx1"/>
              </a:solidFill>
              <a:latin typeface="Calibri" pitchFamily="34" charset="0"/>
            </a:endParaRPr>
          </a:p>
        </p:txBody>
      </p:sp>
      <p:sp>
        <p:nvSpPr>
          <p:cNvPr id="15" name="Parchemin vertical 14"/>
          <p:cNvSpPr/>
          <p:nvPr/>
        </p:nvSpPr>
        <p:spPr>
          <a:xfrm>
            <a:off x="4820633" y="3372616"/>
            <a:ext cx="1032764" cy="1112842"/>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200" b="1" dirty="0" smtClean="0">
                <a:latin typeface="Calibri" pitchFamily="34" charset="0"/>
              </a:rPr>
              <a:t>Manuscrit </a:t>
            </a:r>
          </a:p>
          <a:p>
            <a:pPr algn="ctr"/>
            <a:r>
              <a:rPr lang="fr-FR" sz="1200" b="1" dirty="0" smtClean="0">
                <a:latin typeface="Calibri" pitchFamily="34" charset="0"/>
              </a:rPr>
              <a:t>auteur</a:t>
            </a:r>
          </a:p>
          <a:p>
            <a:pPr algn="ctr"/>
            <a:r>
              <a:rPr lang="fr-FR" sz="1200" b="1" dirty="0" smtClean="0">
                <a:latin typeface="Calibri" pitchFamily="34" charset="0"/>
              </a:rPr>
              <a:t>Accepté</a:t>
            </a:r>
          </a:p>
          <a:p>
            <a:pPr algn="ctr"/>
            <a:r>
              <a:rPr lang="fr-FR" sz="1200" b="1" dirty="0" smtClean="0">
                <a:latin typeface="Calibri" pitchFamily="34" charset="0"/>
              </a:rPr>
              <a:t>= </a:t>
            </a:r>
          </a:p>
          <a:p>
            <a:pPr algn="ctr"/>
            <a:r>
              <a:rPr lang="fr-FR" sz="1200" b="1" dirty="0" err="1" smtClean="0">
                <a:solidFill>
                  <a:schemeClr val="tx1"/>
                </a:solidFill>
                <a:latin typeface="Calibri" pitchFamily="34" charset="0"/>
              </a:rPr>
              <a:t>Postprint</a:t>
            </a:r>
            <a:endParaRPr lang="fr-FR" sz="1200" b="1" dirty="0">
              <a:solidFill>
                <a:schemeClr val="tx1"/>
              </a:solidFill>
              <a:latin typeface="Calibri" pitchFamily="34" charset="0"/>
            </a:endParaRPr>
          </a:p>
        </p:txBody>
      </p:sp>
      <p:sp>
        <p:nvSpPr>
          <p:cNvPr id="16" name="Parchemin vertical 15"/>
          <p:cNvSpPr/>
          <p:nvPr/>
        </p:nvSpPr>
        <p:spPr>
          <a:xfrm>
            <a:off x="7308304" y="3389659"/>
            <a:ext cx="1019447" cy="1077814"/>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itchFamily="34" charset="0"/>
              </a:rPr>
              <a:t>Article </a:t>
            </a:r>
            <a:r>
              <a:rPr lang="fr-FR" sz="1200" b="1" dirty="0" err="1" smtClean="0">
                <a:latin typeface="Calibri" pitchFamily="34" charset="0"/>
              </a:rPr>
              <a:t>pdf</a:t>
            </a:r>
            <a:r>
              <a:rPr lang="fr-FR" sz="1200" b="1" dirty="0" smtClean="0">
                <a:latin typeface="Calibri" pitchFamily="34" charset="0"/>
              </a:rPr>
              <a:t>  publié</a:t>
            </a:r>
          </a:p>
          <a:p>
            <a:pPr algn="ctr"/>
            <a:r>
              <a:rPr lang="fr-FR" sz="1200" b="1" dirty="0" smtClean="0">
                <a:latin typeface="Calibri" pitchFamily="34" charset="0"/>
              </a:rPr>
              <a:t>=</a:t>
            </a:r>
          </a:p>
          <a:p>
            <a:pPr algn="ctr"/>
            <a:r>
              <a:rPr lang="fr-FR" sz="1200" b="1" dirty="0" smtClean="0">
                <a:latin typeface="Calibri" pitchFamily="34" charset="0"/>
              </a:rPr>
              <a:t> </a:t>
            </a:r>
            <a:r>
              <a:rPr lang="fr-FR" sz="1200" b="1" dirty="0" smtClean="0">
                <a:solidFill>
                  <a:schemeClr val="tx1"/>
                </a:solidFill>
                <a:latin typeface="Calibri" pitchFamily="34" charset="0"/>
              </a:rPr>
              <a:t>Reprint</a:t>
            </a:r>
            <a:endParaRPr lang="fr-FR" sz="1200" b="1" dirty="0">
              <a:solidFill>
                <a:schemeClr val="tx1"/>
              </a:solidFill>
              <a:latin typeface="Calibri" pitchFamily="34" charset="0"/>
            </a:endParaRPr>
          </a:p>
        </p:txBody>
      </p:sp>
      <p:cxnSp>
        <p:nvCxnSpPr>
          <p:cNvPr id="18" name="Connecteur droit 17"/>
          <p:cNvCxnSpPr/>
          <p:nvPr/>
        </p:nvCxnSpPr>
        <p:spPr>
          <a:xfrm>
            <a:off x="6205045" y="1854116"/>
            <a:ext cx="0" cy="4455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176469" y="4992696"/>
            <a:ext cx="4982400"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6205045" y="4992695"/>
            <a:ext cx="2685414" cy="1"/>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2385557" y="4596807"/>
            <a:ext cx="2278316" cy="369332"/>
          </a:xfrm>
          <a:prstGeom prst="rect">
            <a:avLst/>
          </a:prstGeom>
          <a:noFill/>
        </p:spPr>
        <p:txBody>
          <a:bodyPr wrap="none" rtlCol="0">
            <a:spAutoFit/>
          </a:bodyPr>
          <a:lstStyle/>
          <a:p>
            <a:r>
              <a:rPr lang="fr-FR" dirty="0" smtClean="0"/>
              <a:t>PROPRIETE  AUTEUR</a:t>
            </a:r>
            <a:endParaRPr lang="fr-FR" dirty="0"/>
          </a:p>
        </p:txBody>
      </p:sp>
      <p:sp>
        <p:nvSpPr>
          <p:cNvPr id="32" name="ZoneTexte 31"/>
          <p:cNvSpPr txBox="1"/>
          <p:nvPr/>
        </p:nvSpPr>
        <p:spPr>
          <a:xfrm>
            <a:off x="6273363" y="4596807"/>
            <a:ext cx="2334870" cy="369332"/>
          </a:xfrm>
          <a:prstGeom prst="rect">
            <a:avLst/>
          </a:prstGeom>
          <a:noFill/>
        </p:spPr>
        <p:txBody>
          <a:bodyPr wrap="none" rtlCol="0">
            <a:spAutoFit/>
          </a:bodyPr>
          <a:lstStyle/>
          <a:p>
            <a:r>
              <a:rPr lang="fr-FR" dirty="0" smtClean="0"/>
              <a:t>PROPRIETE  EDITEUR</a:t>
            </a:r>
            <a:endParaRPr lang="fr-FR" dirty="0"/>
          </a:p>
        </p:txBody>
      </p:sp>
      <p:sp>
        <p:nvSpPr>
          <p:cNvPr id="33" name="Rectangle 32"/>
          <p:cNvSpPr/>
          <p:nvPr/>
        </p:nvSpPr>
        <p:spPr>
          <a:xfrm>
            <a:off x="1427482" y="5066896"/>
            <a:ext cx="4194466" cy="954107"/>
          </a:xfrm>
          <a:prstGeom prst="rect">
            <a:avLst/>
          </a:prstGeom>
        </p:spPr>
        <p:txBody>
          <a:bodyPr wrap="square">
            <a:spAutoFit/>
          </a:bodyPr>
          <a:lstStyle/>
          <a:p>
            <a:r>
              <a:rPr lang="fr-FR" sz="1400" b="1" dirty="0" smtClean="0">
                <a:latin typeface="Calibri" pitchFamily="34" charset="0"/>
              </a:rPr>
              <a:t>Avant </a:t>
            </a:r>
            <a:r>
              <a:rPr lang="fr-FR" sz="1400" b="1" dirty="0">
                <a:latin typeface="Calibri" pitchFamily="34" charset="0"/>
              </a:rPr>
              <a:t>publication </a:t>
            </a:r>
            <a:endParaRPr lang="fr-FR" sz="1400" dirty="0">
              <a:latin typeface="Calibri" pitchFamily="34" charset="0"/>
            </a:endParaRPr>
          </a:p>
          <a:p>
            <a:r>
              <a:rPr lang="fr-FR" sz="1400" dirty="0" smtClean="0">
                <a:latin typeface="Calibri" pitchFamily="34" charset="0"/>
              </a:rPr>
              <a:t>L’auteur possède des droits </a:t>
            </a:r>
            <a:r>
              <a:rPr lang="fr-FR" sz="1400" dirty="0">
                <a:latin typeface="Calibri" pitchFamily="34" charset="0"/>
              </a:rPr>
              <a:t>d’auteurs sur </a:t>
            </a:r>
            <a:r>
              <a:rPr lang="fr-FR" sz="1400" dirty="0" smtClean="0">
                <a:latin typeface="Calibri" pitchFamily="34" charset="0"/>
              </a:rPr>
              <a:t>le </a:t>
            </a:r>
            <a:r>
              <a:rPr lang="fr-FR" sz="1400" dirty="0">
                <a:latin typeface="Calibri" pitchFamily="34" charset="0"/>
              </a:rPr>
              <a:t>document : </a:t>
            </a:r>
            <a:r>
              <a:rPr lang="fr-FR" sz="1400" dirty="0" smtClean="0">
                <a:latin typeface="Calibri" pitchFamily="34" charset="0"/>
              </a:rPr>
              <a:t>la </a:t>
            </a:r>
            <a:r>
              <a:rPr lang="fr-FR" sz="1400" dirty="0">
                <a:latin typeface="Calibri" pitchFamily="34" charset="0"/>
              </a:rPr>
              <a:t>version auteur (=</a:t>
            </a:r>
            <a:r>
              <a:rPr lang="fr-FR" sz="1400" dirty="0" err="1">
                <a:latin typeface="Calibri" pitchFamily="34" charset="0"/>
              </a:rPr>
              <a:t>pre-print</a:t>
            </a:r>
            <a:r>
              <a:rPr lang="fr-FR" sz="1400" dirty="0">
                <a:latin typeface="Calibri" pitchFamily="34" charset="0"/>
              </a:rPr>
              <a:t>) </a:t>
            </a:r>
            <a:r>
              <a:rPr lang="fr-FR" sz="1400" dirty="0" smtClean="0">
                <a:latin typeface="Calibri" pitchFamily="34" charset="0"/>
              </a:rPr>
              <a:t>de </a:t>
            </a:r>
            <a:r>
              <a:rPr lang="fr-FR" sz="1400" dirty="0">
                <a:latin typeface="Calibri" pitchFamily="34" charset="0"/>
              </a:rPr>
              <a:t>votre document </a:t>
            </a:r>
            <a:r>
              <a:rPr lang="fr-FR" sz="1400" dirty="0" smtClean="0">
                <a:latin typeface="Calibri" pitchFamily="34" charset="0"/>
              </a:rPr>
              <a:t>est archivable dans </a:t>
            </a:r>
            <a:r>
              <a:rPr lang="fr-FR" sz="1400" dirty="0">
                <a:latin typeface="Calibri" pitchFamily="34" charset="0"/>
              </a:rPr>
              <a:t>tous les cas </a:t>
            </a:r>
            <a:r>
              <a:rPr lang="fr-FR" sz="1400" dirty="0" smtClean="0">
                <a:latin typeface="Calibri" pitchFamily="34" charset="0"/>
              </a:rPr>
              <a:t>(Source : LAAS / CNRS)</a:t>
            </a:r>
            <a:endParaRPr lang="fr-FR" sz="1400" dirty="0">
              <a:latin typeface="Calibri" pitchFamily="34" charset="0"/>
            </a:endParaRPr>
          </a:p>
        </p:txBody>
      </p:sp>
      <p:sp>
        <p:nvSpPr>
          <p:cNvPr id="34" name="Rectangle 33"/>
          <p:cNvSpPr/>
          <p:nvPr/>
        </p:nvSpPr>
        <p:spPr>
          <a:xfrm>
            <a:off x="6234922" y="5066247"/>
            <a:ext cx="2801574" cy="1384995"/>
          </a:xfrm>
          <a:prstGeom prst="rect">
            <a:avLst/>
          </a:prstGeom>
        </p:spPr>
        <p:txBody>
          <a:bodyPr wrap="square">
            <a:spAutoFit/>
          </a:bodyPr>
          <a:lstStyle/>
          <a:p>
            <a:r>
              <a:rPr lang="fr-FR" sz="1400" b="1" dirty="0">
                <a:latin typeface="Calibri" pitchFamily="34" charset="0"/>
              </a:rPr>
              <a:t>Après publication </a:t>
            </a:r>
          </a:p>
          <a:p>
            <a:r>
              <a:rPr lang="fr-FR" sz="1400" dirty="0" smtClean="0">
                <a:latin typeface="Calibri" pitchFamily="34" charset="0"/>
              </a:rPr>
              <a:t>Les versions autorisées au dépôt dépendent des </a:t>
            </a:r>
            <a:r>
              <a:rPr lang="fr-FR" sz="1400" dirty="0">
                <a:latin typeface="Calibri" pitchFamily="34" charset="0"/>
              </a:rPr>
              <a:t>politiques </a:t>
            </a:r>
            <a:r>
              <a:rPr lang="fr-FR" sz="1400" dirty="0" smtClean="0">
                <a:latin typeface="Calibri" pitchFamily="34" charset="0"/>
              </a:rPr>
              <a:t>éditoriales </a:t>
            </a:r>
            <a:r>
              <a:rPr lang="fr-FR" sz="1400" dirty="0">
                <a:latin typeface="Calibri" pitchFamily="34" charset="0"/>
              </a:rPr>
              <a:t>stockées dans des référentiels </a:t>
            </a:r>
            <a:r>
              <a:rPr lang="fr-FR" sz="1400" dirty="0" smtClean="0">
                <a:latin typeface="Calibri" pitchFamily="34" charset="0"/>
              </a:rPr>
              <a:t>dédiés</a:t>
            </a:r>
            <a:r>
              <a:rPr lang="fr-FR" sz="1400" dirty="0">
                <a:latin typeface="Calibri" pitchFamily="34" charset="0"/>
              </a:rPr>
              <a:t> </a:t>
            </a:r>
            <a:r>
              <a:rPr lang="fr-FR" sz="1400" dirty="0" smtClean="0">
                <a:latin typeface="Calibri" pitchFamily="34" charset="0"/>
              </a:rPr>
              <a:t>: Sherpa / Roméo ou HAL.</a:t>
            </a:r>
            <a:endParaRPr lang="fr-FR" sz="1400" dirty="0">
              <a:latin typeface="Calibri" pitchFamily="34" charset="0"/>
            </a:endParaRPr>
          </a:p>
        </p:txBody>
      </p:sp>
      <p:cxnSp>
        <p:nvCxnSpPr>
          <p:cNvPr id="17" name="Connecteur droit 16"/>
          <p:cNvCxnSpPr>
            <a:endCxn id="14" idx="0"/>
          </p:cNvCxnSpPr>
          <p:nvPr/>
        </p:nvCxnSpPr>
        <p:spPr>
          <a:xfrm>
            <a:off x="1698327" y="3066240"/>
            <a:ext cx="0" cy="32341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p:cNvCxnSpPr>
            <a:stCxn id="8" idx="2"/>
            <a:endCxn id="15" idx="0"/>
          </p:cNvCxnSpPr>
          <p:nvPr/>
        </p:nvCxnSpPr>
        <p:spPr>
          <a:xfrm>
            <a:off x="5337015" y="3075155"/>
            <a:ext cx="0" cy="29746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a:endCxn id="16" idx="0"/>
          </p:cNvCxnSpPr>
          <p:nvPr/>
        </p:nvCxnSpPr>
        <p:spPr>
          <a:xfrm>
            <a:off x="7818028" y="3066240"/>
            <a:ext cx="0" cy="32341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163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46064" cy="1008112"/>
          </a:xfrm>
          <a:solidFill>
            <a:srgbClr val="FBF6E9"/>
          </a:solidFill>
          <a:ln>
            <a:solidFill>
              <a:schemeClr val="accent5">
                <a:lumMod val="75000"/>
              </a:schemeClr>
            </a:solidFill>
          </a:ln>
        </p:spPr>
        <p:txBody>
          <a:bodyPr>
            <a:noAutofit/>
          </a:bodyPr>
          <a:lstStyle/>
          <a:p>
            <a:pPr algn="ctr"/>
            <a:r>
              <a:rPr lang="fr-FR" sz="3600" dirty="0" smtClean="0">
                <a:latin typeface="Calibri" pitchFamily="34" charset="0"/>
              </a:rPr>
              <a:t>PRINCIPES DE </a:t>
            </a:r>
            <a:r>
              <a:rPr lang="fr-FR" sz="3600" dirty="0" smtClean="0">
                <a:effectLst>
                  <a:outerShdw blurRad="38100" dist="38100" dir="2700000" algn="tl">
                    <a:srgbClr val="000000">
                      <a:alpha val="43137"/>
                    </a:srgbClr>
                  </a:outerShdw>
                </a:effectLst>
                <a:latin typeface="Calibri" pitchFamily="34" charset="0"/>
              </a:rPr>
              <a:t>DÉPÔT</a:t>
            </a:r>
            <a:r>
              <a:rPr lang="fr-FR" sz="3600" dirty="0" smtClean="0">
                <a:latin typeface="Calibri" pitchFamily="34" charset="0"/>
              </a:rPr>
              <a:t> DE DOCUMENT (II)</a:t>
            </a:r>
            <a:endParaRPr lang="fr-FR" sz="3600" dirty="0">
              <a:latin typeface="Calibri" pitchFamily="34" charset="0"/>
            </a:endParaRPr>
          </a:p>
        </p:txBody>
      </p:sp>
      <p:sp>
        <p:nvSpPr>
          <p:cNvPr id="5" name="ZoneTexte 4"/>
          <p:cNvSpPr txBox="1"/>
          <p:nvPr/>
        </p:nvSpPr>
        <p:spPr>
          <a:xfrm>
            <a:off x="1571412" y="3792889"/>
            <a:ext cx="7009288" cy="2862322"/>
          </a:xfrm>
          <a:prstGeom prst="rect">
            <a:avLst/>
          </a:prstGeom>
          <a:solidFill>
            <a:srgbClr val="FBF6E9"/>
          </a:solidFill>
          <a:ln w="12700">
            <a:solidFill>
              <a:schemeClr val="accent5">
                <a:lumMod val="75000"/>
              </a:schemeClr>
            </a:solidFill>
          </a:ln>
        </p:spPr>
        <p:txBody>
          <a:bodyPr wrap="square" rtlCol="0">
            <a:spAutoFit/>
          </a:bodyPr>
          <a:lstStyle/>
          <a:p>
            <a:pPr marL="266700" algn="just">
              <a:tabLst>
                <a:tab pos="266700" algn="l"/>
              </a:tabLst>
            </a:pPr>
            <a:r>
              <a:rPr lang="fr-FR" sz="1500" b="1" dirty="0" smtClean="0">
                <a:solidFill>
                  <a:schemeClr val="accent3">
                    <a:lumMod val="75000"/>
                  </a:schemeClr>
                </a:solidFill>
                <a:latin typeface="Calibri" panose="020F0502020204030204" pitchFamily="34" charset="0"/>
              </a:rPr>
              <a:t>Pour savoir si vous pouvez déposer votre article :</a:t>
            </a:r>
          </a:p>
          <a:p>
            <a:pPr algn="just"/>
            <a:endParaRPr lang="fr-FR" sz="1500" dirty="0">
              <a:latin typeface="Calibri" panose="020F0502020204030204" pitchFamily="34" charset="0"/>
            </a:endParaRPr>
          </a:p>
          <a:p>
            <a:pPr marL="742950" lvl="1" indent="-285750" algn="just">
              <a:buFontTx/>
              <a:buChar char="-"/>
            </a:pPr>
            <a:r>
              <a:rPr lang="fr-FR" sz="1500" dirty="0" smtClean="0">
                <a:latin typeface="Calibri" panose="020F0502020204030204" pitchFamily="34" charset="0"/>
              </a:rPr>
              <a:t>Vous pouvez contacter l’administrateur HAL de la DBU, ou le référent HAL de votre  laboratoire s’il a été nommé.</a:t>
            </a:r>
          </a:p>
          <a:p>
            <a:pPr lvl="1" algn="just"/>
            <a:endParaRPr lang="fr-FR" sz="1500" dirty="0" smtClean="0">
              <a:latin typeface="Calibri" panose="020F0502020204030204" pitchFamily="34" charset="0"/>
            </a:endParaRPr>
          </a:p>
          <a:p>
            <a:pPr marL="742950" lvl="1" indent="-285750" algn="just">
              <a:buFontTx/>
              <a:buChar char="-"/>
            </a:pPr>
            <a:r>
              <a:rPr lang="fr-FR" sz="1500" dirty="0" smtClean="0">
                <a:latin typeface="Calibri" panose="020F0502020204030204" pitchFamily="34" charset="0"/>
              </a:rPr>
              <a:t>Vous pouvez aussi vous renseigner sur la politique éditoriale de la revue sur :</a:t>
            </a:r>
          </a:p>
          <a:p>
            <a:pPr marL="1200150" lvl="2" indent="-285750" algn="just">
              <a:buFontTx/>
              <a:buChar char="-"/>
            </a:pPr>
            <a:r>
              <a:rPr lang="fr-FR" sz="1500" dirty="0" smtClean="0">
                <a:latin typeface="Calibri" panose="020F0502020204030204" pitchFamily="34" charset="0"/>
              </a:rPr>
              <a:t> </a:t>
            </a:r>
            <a:r>
              <a:rPr lang="fr-FR" sz="1500" dirty="0" smtClean="0">
                <a:latin typeface="Calibri" panose="020F0502020204030204" pitchFamily="34" charset="0"/>
                <a:hlinkClick r:id="rId2"/>
              </a:rPr>
              <a:t>http://www.sherpa.ac.uk/romeo/</a:t>
            </a:r>
            <a:r>
              <a:rPr lang="fr-FR" sz="1500" dirty="0" smtClean="0">
                <a:latin typeface="Calibri" panose="020F0502020204030204" pitchFamily="34" charset="0"/>
              </a:rPr>
              <a:t> pour les éditeurs internationaux.</a:t>
            </a:r>
          </a:p>
          <a:p>
            <a:pPr marL="1200150" lvl="2" indent="-285750" algn="just">
              <a:buFontTx/>
              <a:buChar char="-"/>
            </a:pPr>
            <a:r>
              <a:rPr lang="fr-FR" sz="1500" dirty="0" smtClean="0">
                <a:latin typeface="Calibri" panose="020F0502020204030204" pitchFamily="34" charset="0"/>
                <a:hlinkClick r:id="rId3"/>
              </a:rPr>
              <a:t>http://heloise.ccsd.cnrs.fr/</a:t>
            </a:r>
            <a:r>
              <a:rPr lang="fr-FR" sz="1500" dirty="0" smtClean="0">
                <a:latin typeface="Calibri" panose="020F0502020204030204" pitchFamily="34" charset="0"/>
              </a:rPr>
              <a:t> pour les revues francophones (SHS,…).</a:t>
            </a:r>
          </a:p>
          <a:p>
            <a:pPr marL="1200150" lvl="2" indent="-285750" algn="just">
              <a:buFontTx/>
              <a:buChar char="-"/>
            </a:pPr>
            <a:r>
              <a:rPr lang="fr-FR" sz="1500" dirty="0">
                <a:latin typeface="Calibri" panose="020F0502020204030204" pitchFamily="34" charset="0"/>
                <a:hlinkClick r:id="rId4"/>
              </a:rPr>
              <a:t>http://www.accesoabierto.net/dulcinea</a:t>
            </a:r>
            <a:r>
              <a:rPr lang="fr-FR" sz="1500" dirty="0" smtClean="0">
                <a:latin typeface="Calibri" panose="020F0502020204030204" pitchFamily="34" charset="0"/>
                <a:hlinkClick r:id="rId4"/>
              </a:rPr>
              <a:t>/</a:t>
            </a:r>
            <a:r>
              <a:rPr lang="fr-FR" sz="1500" dirty="0" smtClean="0">
                <a:latin typeface="Calibri" panose="020F0502020204030204" pitchFamily="34" charset="0"/>
              </a:rPr>
              <a:t> pour les revues hispaniques.</a:t>
            </a:r>
          </a:p>
          <a:p>
            <a:pPr lvl="1" algn="just"/>
            <a:endParaRPr lang="fr-FR" sz="1500" dirty="0" smtClean="0">
              <a:latin typeface="Calibri" panose="020F0502020204030204" pitchFamily="34" charset="0"/>
            </a:endParaRPr>
          </a:p>
          <a:p>
            <a:pPr marL="742950" lvl="1" indent="-285750" algn="just">
              <a:buFontTx/>
              <a:buChar char="-"/>
            </a:pPr>
            <a:r>
              <a:rPr lang="fr-FR" sz="1500" dirty="0" smtClean="0">
                <a:latin typeface="Calibri" panose="020F0502020204030204" pitchFamily="34" charset="0"/>
              </a:rPr>
              <a:t>En cas d’articles avec plusieurs co-auteurs, demandez l’autorisation de dépôt aux co-auteurs.</a:t>
            </a:r>
          </a:p>
        </p:txBody>
      </p:sp>
      <p:sp>
        <p:nvSpPr>
          <p:cNvPr id="6" name="Espace réservé du numéro de diapositive 5"/>
          <p:cNvSpPr>
            <a:spLocks noGrp="1"/>
          </p:cNvSpPr>
          <p:nvPr>
            <p:ph type="sldNum" sz="quarter" idx="12"/>
          </p:nvPr>
        </p:nvSpPr>
        <p:spPr/>
        <p:txBody>
          <a:bodyPr/>
          <a:lstStyle/>
          <a:p>
            <a:fld id="{12032DB1-6FAD-4A95-8891-529394E01D07}" type="slidenum">
              <a:rPr lang="fr-FR" smtClean="0"/>
              <a:t>8</a:t>
            </a:fld>
            <a:endParaRPr lang="fr-FR"/>
          </a:p>
        </p:txBody>
      </p:sp>
      <p:sp>
        <p:nvSpPr>
          <p:cNvPr id="4" name="ZoneTexte 3"/>
          <p:cNvSpPr txBox="1"/>
          <p:nvPr/>
        </p:nvSpPr>
        <p:spPr>
          <a:xfrm>
            <a:off x="1187624" y="1196752"/>
            <a:ext cx="7776864" cy="2169825"/>
          </a:xfrm>
          <a:prstGeom prst="rect">
            <a:avLst/>
          </a:prstGeom>
          <a:solidFill>
            <a:srgbClr val="FEF4F5"/>
          </a:solidFill>
          <a:ln>
            <a:solidFill>
              <a:schemeClr val="accent5">
                <a:lumMod val="75000"/>
              </a:schemeClr>
            </a:solidFill>
          </a:ln>
        </p:spPr>
        <p:txBody>
          <a:bodyPr wrap="square" rtlCol="0">
            <a:spAutoFit/>
          </a:bodyPr>
          <a:lstStyle/>
          <a:p>
            <a:pPr algn="just"/>
            <a:r>
              <a:rPr lang="fr-FR" sz="1500" b="1" dirty="0">
                <a:solidFill>
                  <a:schemeClr val="accent3">
                    <a:lumMod val="75000"/>
                  </a:schemeClr>
                </a:solidFill>
                <a:latin typeface="Calibri" panose="020F0502020204030204" pitchFamily="34" charset="0"/>
              </a:rPr>
              <a:t>Avoir le document sous format électronique (PDF, DOC) et s’assurer que la version du document doit pouvoir être déposée sur archive ouverte.</a:t>
            </a:r>
          </a:p>
          <a:p>
            <a:pPr marL="742950" lvl="1" indent="-285750" algn="just">
              <a:buFontTx/>
              <a:buChar char="-"/>
            </a:pPr>
            <a:r>
              <a:rPr lang="fr-FR" sz="1500" b="1" dirty="0">
                <a:latin typeface="Calibri" panose="020F0502020204030204" pitchFamily="34" charset="0"/>
              </a:rPr>
              <a:t>Version auteur </a:t>
            </a:r>
            <a:r>
              <a:rPr lang="fr-FR" sz="1500" dirty="0">
                <a:latin typeface="Calibri" panose="020F0502020204030204" pitchFamily="34" charset="0"/>
              </a:rPr>
              <a:t>= version du document produite par l’auteur avant toute mise en page de l’éditeur : </a:t>
            </a:r>
          </a:p>
          <a:p>
            <a:pPr marL="1200150" lvl="2" indent="-285750" algn="just">
              <a:buFontTx/>
              <a:buChar char="-"/>
            </a:pPr>
            <a:r>
              <a:rPr lang="fr-FR" sz="1500" dirty="0" err="1" smtClean="0">
                <a:latin typeface="Calibri" panose="020F0502020204030204" pitchFamily="34" charset="0"/>
              </a:rPr>
              <a:t>Preprint</a:t>
            </a:r>
            <a:r>
              <a:rPr lang="fr-FR" sz="1500" dirty="0" smtClean="0">
                <a:latin typeface="Calibri" panose="020F0502020204030204" pitchFamily="34" charset="0"/>
              </a:rPr>
              <a:t> </a:t>
            </a:r>
            <a:r>
              <a:rPr lang="fr-FR" sz="1500" dirty="0">
                <a:latin typeface="Calibri" panose="020F0502020204030204" pitchFamily="34" charset="0"/>
              </a:rPr>
              <a:t>(avant révision par le comité de lecture) </a:t>
            </a:r>
          </a:p>
          <a:p>
            <a:pPr marL="1200150" lvl="2" indent="-285750" algn="just">
              <a:buFontTx/>
              <a:buChar char="-"/>
            </a:pPr>
            <a:r>
              <a:rPr lang="fr-FR" sz="1500" dirty="0" err="1" smtClean="0">
                <a:latin typeface="Calibri" panose="020F0502020204030204" pitchFamily="34" charset="0"/>
              </a:rPr>
              <a:t>Postprint</a:t>
            </a:r>
            <a:r>
              <a:rPr lang="fr-FR" sz="1500" dirty="0" smtClean="0">
                <a:latin typeface="Calibri" panose="020F0502020204030204" pitchFamily="34" charset="0"/>
              </a:rPr>
              <a:t> </a:t>
            </a:r>
            <a:r>
              <a:rPr lang="fr-FR" sz="1500" dirty="0">
                <a:latin typeface="Calibri" panose="020F0502020204030204" pitchFamily="34" charset="0"/>
              </a:rPr>
              <a:t>(après prise en compte des remarques des évaluateurs, version acceptée par comité éditorial).</a:t>
            </a:r>
          </a:p>
          <a:p>
            <a:pPr marL="742950" lvl="1" indent="-285750" algn="just">
              <a:buFontTx/>
              <a:buChar char="-"/>
            </a:pPr>
            <a:r>
              <a:rPr lang="fr-FR" sz="1500" b="1" dirty="0">
                <a:latin typeface="Calibri" panose="020F0502020204030204" pitchFamily="34" charset="0"/>
              </a:rPr>
              <a:t>Version éditeur </a:t>
            </a:r>
            <a:r>
              <a:rPr lang="fr-FR" sz="1500" dirty="0">
                <a:latin typeface="Calibri" panose="020F0502020204030204" pitchFamily="34" charset="0"/>
              </a:rPr>
              <a:t>= version du document publiée par l’éditeur (avec mise en page, pagination, typographie), reprint</a:t>
            </a:r>
            <a:r>
              <a:rPr lang="fr-FR" sz="1500" dirty="0" smtClean="0">
                <a:latin typeface="Calibri" panose="020F0502020204030204" pitchFamily="34" charset="0"/>
              </a:rPr>
              <a:t>.</a:t>
            </a:r>
            <a:endParaRPr lang="fr-FR" sz="1500" dirty="0">
              <a:latin typeface="Calibri" panose="020F0502020204030204" pitchFamily="34" charset="0"/>
            </a:endParaRPr>
          </a:p>
        </p:txBody>
      </p:sp>
      <p:cxnSp>
        <p:nvCxnSpPr>
          <p:cNvPr id="8" name="Connecteur droit avec flèche 7"/>
          <p:cNvCxnSpPr/>
          <p:nvPr/>
        </p:nvCxnSpPr>
        <p:spPr>
          <a:xfrm>
            <a:off x="5037375" y="3366577"/>
            <a:ext cx="0" cy="422463"/>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913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2032DB1-6FAD-4A95-8891-529394E01D07}" type="slidenum">
              <a:rPr lang="fr-FR" smtClean="0"/>
              <a:t>9</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5" y="-12229"/>
            <a:ext cx="4848301" cy="6858000"/>
          </a:xfrm>
          <a:prstGeom prst="rect">
            <a:avLst/>
          </a:prstGeom>
          <a:ln>
            <a:solidFill>
              <a:schemeClr val="accent1"/>
            </a:solidFill>
          </a:ln>
        </p:spPr>
      </p:pic>
      <p:sp>
        <p:nvSpPr>
          <p:cNvPr id="6" name="Rectangle 5"/>
          <p:cNvSpPr/>
          <p:nvPr/>
        </p:nvSpPr>
        <p:spPr>
          <a:xfrm>
            <a:off x="6514824" y="1985610"/>
            <a:ext cx="2556792" cy="2862322"/>
          </a:xfrm>
          <a:prstGeom prst="rect">
            <a:avLst/>
          </a:prstGeom>
          <a:solidFill>
            <a:srgbClr val="FBF6E9"/>
          </a:solidFill>
          <a:ln w="19050">
            <a:solidFill>
              <a:schemeClr val="accent5"/>
            </a:solidFill>
          </a:ln>
        </p:spPr>
        <p:txBody>
          <a:bodyPr wrap="square">
            <a:spAutoFit/>
          </a:bodyPr>
          <a:lstStyle/>
          <a:p>
            <a:pPr algn="ctr"/>
            <a:r>
              <a:rPr lang="fr-FR" sz="3600" dirty="0">
                <a:solidFill>
                  <a:schemeClr val="accent5">
                    <a:lumMod val="50000"/>
                  </a:schemeClr>
                </a:solidFill>
                <a:effectLst>
                  <a:outerShdw blurRad="38100" dist="38100" dir="2700000" algn="tl">
                    <a:srgbClr val="000000">
                      <a:alpha val="43137"/>
                    </a:srgbClr>
                  </a:outerShdw>
                </a:effectLst>
                <a:latin typeface="Calibri" pitchFamily="34" charset="0"/>
              </a:rPr>
              <a:t>PRINCIPES DE DÉPÔT DE DOCUMENT (</a:t>
            </a:r>
            <a:r>
              <a:rPr lang="fr-FR" sz="3600" dirty="0" smtClean="0">
                <a:solidFill>
                  <a:schemeClr val="accent5">
                    <a:lumMod val="50000"/>
                  </a:schemeClr>
                </a:solidFill>
                <a:effectLst>
                  <a:outerShdw blurRad="38100" dist="38100" dir="2700000" algn="tl">
                    <a:srgbClr val="000000">
                      <a:alpha val="43137"/>
                    </a:srgbClr>
                  </a:outerShdw>
                </a:effectLst>
                <a:latin typeface="Calibri" pitchFamily="34" charset="0"/>
              </a:rPr>
              <a:t>III)</a:t>
            </a:r>
            <a:endParaRPr lang="fr-FR" sz="3600" dirty="0">
              <a:solidFill>
                <a:schemeClr val="accent5">
                  <a:lumMod val="50000"/>
                </a:schemeClr>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40314371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4525</TotalTime>
  <Words>2471</Words>
  <Application>Microsoft Office PowerPoint</Application>
  <PresentationFormat>Affichage à l'écran (4:3)</PresentationFormat>
  <Paragraphs>317</Paragraphs>
  <Slides>50</Slides>
  <Notes>1</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Solstice</vt:lpstr>
      <vt:lpstr>Procédure de dépôt dans HAL</vt:lpstr>
      <vt:lpstr>L’OPEN ACCESS OA : Open Access, Libre accès. Contenus de deux sortes : libres (sous licence d’utilisation Creative Commons) ou sous un régime de la propriété intellectuelle. Trois niveaux : </vt:lpstr>
      <vt:lpstr>Présentation PowerPoint</vt:lpstr>
      <vt:lpstr>QU’EST-CE-QUE HAL ?</vt:lpstr>
      <vt:lpstr>POURQUOI DEPOSER UNE ARCHIVE DANS HAL ?</vt:lpstr>
      <vt:lpstr>NE PAS CONFONDRE ARCHIVE OUVERTE ET RESEAU SOCIAL </vt:lpstr>
      <vt:lpstr>QUELLES SONT LES POSSIBILITES DE DEPOT DE DOCUMENT (I)</vt:lpstr>
      <vt:lpstr>PRINCIPES DE DÉPÔT DE DOCUMENT (II)</vt:lpstr>
      <vt:lpstr>Présentation PowerPoint</vt:lpstr>
      <vt:lpstr>CE QUI CHANGE POUR LE DÉPÔT DANS HAL AVEC LA LOI POUR UNE RÉPUBLIQUE NUMÉRIQUE</vt:lpstr>
      <vt:lpstr>PROCEDURE DE DEPOT </vt:lpstr>
      <vt:lpstr>Le dépôt dans HAL</vt:lpstr>
      <vt:lpstr>Présentation PowerPoint</vt:lpstr>
      <vt:lpstr>Présentation PowerPoint</vt:lpstr>
      <vt:lpstr>NOUVELLE INTERFACE DE DÉPÔT</vt:lpstr>
      <vt:lpstr>VUE DETAILLÉE DE LA PHASE DE DEPÔT</vt:lpstr>
      <vt:lpstr>CHARGEMENT DU DOCUMENT</vt:lpstr>
      <vt:lpstr>Présentation PowerPoint</vt:lpstr>
      <vt:lpstr>AJOUT D’UN EMBARGO</vt:lpstr>
      <vt:lpstr>CHARGEZ LES MÉTADONNÉES À PARTIR D’UN IDENTIFIANT</vt:lpstr>
      <vt:lpstr>QU’EST-CE-QU’UN DOI ?</vt:lpstr>
      <vt:lpstr>IMPORT DES METADONNEES ASSOCIEES</vt:lpstr>
      <vt:lpstr>AJOUT AUTOMATIQUE DES METADONNEES</vt:lpstr>
      <vt:lpstr>AFFICHAGE DU DOI DANS HAL</vt:lpstr>
      <vt:lpstr>AFFICHAGE DU DOI HAL (II)</vt:lpstr>
      <vt:lpstr>COMPLÉTER LES MÉTADONNÉES</vt:lpstr>
      <vt:lpstr>Présentation PowerPoint</vt:lpstr>
      <vt:lpstr>Présentation PowerPoint</vt:lpstr>
      <vt:lpstr>TITRE DE LA REVUE (I)</vt:lpstr>
      <vt:lpstr>TITRE DE LA REVUE (II)</vt:lpstr>
      <vt:lpstr>Présentation PowerPoint</vt:lpstr>
      <vt:lpstr>LES LICENCES CREATIVE COMMONS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MODIFICATION DU DEPOT</vt:lpstr>
      <vt:lpstr>HAL :  D’ABORD UN Idéal IDHAL </vt:lpstr>
      <vt:lpstr>Présentation PowerPoint</vt:lpstr>
      <vt:lpstr>Présentation PowerPoint</vt:lpstr>
      <vt:lpstr>Présentation PowerPoint</vt:lpstr>
      <vt:lpstr>MON CV</vt:lpstr>
      <vt:lpstr>MON CV</vt:lpstr>
      <vt:lpstr>Présentation PowerPoint</vt:lpstr>
      <vt:lpstr>Présentation PowerPoint</vt:lpstr>
      <vt:lpstr>POUR EN SAVOIR PLUS…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Digitool : numérisation de la collection de l’IHEAL</dc:title>
  <dc:creator>Sophie Bastard</dc:creator>
  <cp:lastModifiedBy>Romain Le Nezet</cp:lastModifiedBy>
  <cp:revision>341</cp:revision>
  <cp:lastPrinted>2020-02-11T15:56:03Z</cp:lastPrinted>
  <dcterms:created xsi:type="dcterms:W3CDTF">2013-05-28T13:25:08Z</dcterms:created>
  <dcterms:modified xsi:type="dcterms:W3CDTF">2020-02-12T10:52:15Z</dcterms:modified>
</cp:coreProperties>
</file>